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League Spartan" charset="1" panose="00000800000000000000"/>
      <p:regular r:id="rId18"/>
    </p:embeddedFont>
    <p:embeddedFont>
      <p:font typeface="Bernoru" charset="1" panose="00000A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https://ieeexplore.ieee.org/author/37089439092" TargetMode="External" Type="http://schemas.openxmlformats.org/officeDocument/2006/relationships/hyperlink"/><Relationship Id="rId11" Target="https://ieeexplore.ieee.org/author/37089375859"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https://ieeexplore.ieee.org/author/37089376153" TargetMode="External" Type="http://schemas.openxmlformats.org/officeDocument/2006/relationships/hyperlink"/><Relationship Id="rId9" Target="https://ieeexplore.ieee.org/author/37085903796"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true" rot="5400000">
            <a:off x="8992525" y="-1531557"/>
            <a:ext cx="11205779" cy="10911627"/>
          </a:xfrm>
          <a:custGeom>
            <a:avLst/>
            <a:gdLst/>
            <a:ahLst/>
            <a:cxnLst/>
            <a:rect r="r" b="b" t="t" l="l"/>
            <a:pathLst>
              <a:path h="10911627" w="11205779">
                <a:moveTo>
                  <a:pt x="0" y="10911628"/>
                </a:moveTo>
                <a:lnTo>
                  <a:pt x="11205779" y="10911628"/>
                </a:lnTo>
                <a:lnTo>
                  <a:pt x="11205779" y="0"/>
                </a:lnTo>
                <a:lnTo>
                  <a:pt x="0" y="0"/>
                </a:lnTo>
                <a:lnTo>
                  <a:pt x="0" y="10911628"/>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03481">
            <a:off x="-1558769" y="-2721739"/>
            <a:ext cx="7821074" cy="19539727"/>
            <a:chOff x="0" y="0"/>
            <a:chExt cx="2059871" cy="5146266"/>
          </a:xfrm>
        </p:grpSpPr>
        <p:sp>
          <p:nvSpPr>
            <p:cNvPr name="Freeform 4" id="4"/>
            <p:cNvSpPr/>
            <p:nvPr/>
          </p:nvSpPr>
          <p:spPr>
            <a:xfrm flipH="false" flipV="false" rot="0">
              <a:off x="0" y="0"/>
              <a:ext cx="2059872" cy="5146266"/>
            </a:xfrm>
            <a:custGeom>
              <a:avLst/>
              <a:gdLst/>
              <a:ahLst/>
              <a:cxnLst/>
              <a:rect r="r" b="b" t="t" l="l"/>
              <a:pathLst>
                <a:path h="5146266" w="2059872">
                  <a:moveTo>
                    <a:pt x="0" y="0"/>
                  </a:moveTo>
                  <a:lnTo>
                    <a:pt x="2059872" y="0"/>
                  </a:lnTo>
                  <a:lnTo>
                    <a:pt x="2059872" y="5146266"/>
                  </a:lnTo>
                  <a:lnTo>
                    <a:pt x="0" y="5146266"/>
                  </a:lnTo>
                  <a:close/>
                </a:path>
              </a:pathLst>
            </a:custGeom>
            <a:solidFill>
              <a:srgbClr val="0B132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25876">
            <a:off x="7248318" y="8786475"/>
            <a:ext cx="12022786" cy="2391367"/>
            <a:chOff x="0" y="0"/>
            <a:chExt cx="3166495" cy="629825"/>
          </a:xfrm>
        </p:grpSpPr>
        <p:sp>
          <p:nvSpPr>
            <p:cNvPr name="Freeform 7" id="7"/>
            <p:cNvSpPr/>
            <p:nvPr/>
          </p:nvSpPr>
          <p:spPr>
            <a:xfrm flipH="false" flipV="false" rot="0">
              <a:off x="0" y="0"/>
              <a:ext cx="3166495" cy="629825"/>
            </a:xfrm>
            <a:custGeom>
              <a:avLst/>
              <a:gdLst/>
              <a:ahLst/>
              <a:cxnLst/>
              <a:rect r="r" b="b" t="t" l="l"/>
              <a:pathLst>
                <a:path h="629825" w="3166495">
                  <a:moveTo>
                    <a:pt x="0" y="0"/>
                  </a:moveTo>
                  <a:lnTo>
                    <a:pt x="3166495" y="0"/>
                  </a:lnTo>
                  <a:lnTo>
                    <a:pt x="3166495" y="629825"/>
                  </a:lnTo>
                  <a:lnTo>
                    <a:pt x="0" y="629825"/>
                  </a:lnTo>
                  <a:close/>
                </a:path>
              </a:pathLst>
            </a:custGeom>
            <a:solidFill>
              <a:srgbClr val="497183"/>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5289240">
            <a:off x="-2960106" y="-896765"/>
            <a:ext cx="6656198" cy="5258396"/>
          </a:xfrm>
          <a:custGeom>
            <a:avLst/>
            <a:gdLst/>
            <a:ahLst/>
            <a:cxnLst/>
            <a:rect r="r" b="b" t="t" l="l"/>
            <a:pathLst>
              <a:path h="5258396" w="6656198">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86572" y="3032134"/>
            <a:ext cx="10772728" cy="1809640"/>
          </a:xfrm>
          <a:prstGeom prst="rect">
            <a:avLst/>
          </a:prstGeom>
        </p:spPr>
        <p:txBody>
          <a:bodyPr anchor="t" rtlCol="false" tIns="0" lIns="0" bIns="0" rIns="0">
            <a:spAutoFit/>
          </a:bodyPr>
          <a:lstStyle/>
          <a:p>
            <a:pPr algn="r">
              <a:lnSpc>
                <a:spcPts val="14706"/>
              </a:lnSpc>
            </a:pPr>
            <a:r>
              <a:rPr lang="en-US" sz="10504">
                <a:solidFill>
                  <a:srgbClr val="0B1320"/>
                </a:solidFill>
                <a:latin typeface="League Spartan Bold"/>
              </a:rPr>
              <a:t>VPN SpyGlass</a:t>
            </a:r>
          </a:p>
        </p:txBody>
      </p:sp>
      <p:sp>
        <p:nvSpPr>
          <p:cNvPr name="TextBox 11" id="11"/>
          <p:cNvSpPr txBox="true"/>
          <p:nvPr/>
        </p:nvSpPr>
        <p:spPr>
          <a:xfrm rot="0">
            <a:off x="10740351" y="5101882"/>
            <a:ext cx="6518949" cy="2463735"/>
          </a:xfrm>
          <a:prstGeom prst="rect">
            <a:avLst/>
          </a:prstGeom>
        </p:spPr>
        <p:txBody>
          <a:bodyPr anchor="t" rtlCol="false" tIns="0" lIns="0" bIns="0" rIns="0">
            <a:spAutoFit/>
          </a:bodyPr>
          <a:lstStyle/>
          <a:p>
            <a:pPr algn="r">
              <a:lnSpc>
                <a:spcPts val="4903"/>
              </a:lnSpc>
            </a:pPr>
            <a:r>
              <a:rPr lang="en-US" sz="3502" spc="858">
                <a:solidFill>
                  <a:srgbClr val="1C3F60"/>
                </a:solidFill>
                <a:latin typeface="Kollektif"/>
              </a:rPr>
              <a:t>Unveiling Network Shadows: Unmasking VPNs with VPN Spyglass</a:t>
            </a:r>
          </a:p>
        </p:txBody>
      </p:sp>
      <p:sp>
        <p:nvSpPr>
          <p:cNvPr name="TextBox 12" id="12"/>
          <p:cNvSpPr txBox="true"/>
          <p:nvPr/>
        </p:nvSpPr>
        <p:spPr>
          <a:xfrm rot="0">
            <a:off x="491818" y="5740400"/>
            <a:ext cx="5551711" cy="1854200"/>
          </a:xfrm>
          <a:prstGeom prst="rect">
            <a:avLst/>
          </a:prstGeom>
        </p:spPr>
        <p:txBody>
          <a:bodyPr anchor="t" rtlCol="false" tIns="0" lIns="0" bIns="0" rIns="0">
            <a:spAutoFit/>
          </a:bodyPr>
          <a:lstStyle/>
          <a:p>
            <a:pPr>
              <a:lnSpc>
                <a:spcPts val="4900"/>
              </a:lnSpc>
            </a:pPr>
            <a:r>
              <a:rPr lang="en-US" sz="3500">
                <a:solidFill>
                  <a:srgbClr val="F3F6FA"/>
                </a:solidFill>
                <a:latin typeface="Kollektif Bold"/>
              </a:rPr>
              <a:t>Advisor</a:t>
            </a:r>
            <a:r>
              <a:rPr lang="en-US" sz="3500">
                <a:solidFill>
                  <a:srgbClr val="F3F6FA"/>
                </a:solidFill>
                <a:latin typeface="Kollektif"/>
              </a:rPr>
              <a:t>:  Dr. Mehdi Hussain</a:t>
            </a:r>
          </a:p>
          <a:p>
            <a:pPr>
              <a:lnSpc>
                <a:spcPts val="4900"/>
              </a:lnSpc>
            </a:pPr>
            <a:r>
              <a:rPr lang="en-US" sz="3500">
                <a:solidFill>
                  <a:srgbClr val="F3F6FA"/>
                </a:solidFill>
                <a:latin typeface="Kollektif Bold"/>
              </a:rPr>
              <a:t>Co-Advisor</a:t>
            </a:r>
            <a:r>
              <a:rPr lang="en-US" sz="3500">
                <a:solidFill>
                  <a:srgbClr val="F3F6FA"/>
                </a:solidFill>
                <a:latin typeface="Kollektif"/>
              </a:rPr>
              <a:t>: Dr. Arsalan Ahmad</a:t>
            </a:r>
          </a:p>
        </p:txBody>
      </p:sp>
      <p:sp>
        <p:nvSpPr>
          <p:cNvPr name="TextBox 13" id="13"/>
          <p:cNvSpPr txBox="true"/>
          <p:nvPr/>
        </p:nvSpPr>
        <p:spPr>
          <a:xfrm rot="0">
            <a:off x="491818" y="7832725"/>
            <a:ext cx="6949850" cy="2454275"/>
          </a:xfrm>
          <a:prstGeom prst="rect">
            <a:avLst/>
          </a:prstGeom>
        </p:spPr>
        <p:txBody>
          <a:bodyPr anchor="t" rtlCol="false" tIns="0" lIns="0" bIns="0" rIns="0">
            <a:spAutoFit/>
          </a:bodyPr>
          <a:lstStyle/>
          <a:p>
            <a:pPr>
              <a:lnSpc>
                <a:spcPts val="4899"/>
              </a:lnSpc>
            </a:pPr>
            <a:r>
              <a:rPr lang="en-US" sz="3499">
                <a:solidFill>
                  <a:srgbClr val="F3F6FA"/>
                </a:solidFill>
                <a:latin typeface="Kollektif Bold"/>
              </a:rPr>
              <a:t>Team Members:</a:t>
            </a:r>
          </a:p>
          <a:p>
            <a:pPr>
              <a:lnSpc>
                <a:spcPts val="4899"/>
              </a:lnSpc>
            </a:pPr>
            <a:r>
              <a:rPr lang="en-US" sz="3499">
                <a:solidFill>
                  <a:srgbClr val="F3F6FA"/>
                </a:solidFill>
                <a:latin typeface="Kollektif"/>
              </a:rPr>
              <a:t>Hassan Abdullah          337275</a:t>
            </a:r>
          </a:p>
          <a:p>
            <a:pPr>
              <a:lnSpc>
                <a:spcPts val="4899"/>
              </a:lnSpc>
            </a:pPr>
            <a:r>
              <a:rPr lang="en-US" sz="3499">
                <a:solidFill>
                  <a:srgbClr val="F3F6FA"/>
                </a:solidFill>
                <a:latin typeface="Kollektif"/>
              </a:rPr>
              <a:t>Sameen Mubashar       346848</a:t>
            </a:r>
          </a:p>
          <a:p>
            <a:pPr>
              <a:lnSpc>
                <a:spcPts val="4899"/>
              </a:lnSpc>
            </a:pPr>
          </a:p>
        </p:txBody>
      </p:sp>
      <p:sp>
        <p:nvSpPr>
          <p:cNvPr name="TextBox 14" id="14"/>
          <p:cNvSpPr txBox="true"/>
          <p:nvPr/>
        </p:nvSpPr>
        <p:spPr>
          <a:xfrm rot="0">
            <a:off x="6872530" y="923925"/>
            <a:ext cx="10386770" cy="1688405"/>
          </a:xfrm>
          <a:prstGeom prst="rect">
            <a:avLst/>
          </a:prstGeom>
        </p:spPr>
        <p:txBody>
          <a:bodyPr anchor="t" rtlCol="false" tIns="0" lIns="0" bIns="0" rIns="0">
            <a:spAutoFit/>
          </a:bodyPr>
          <a:lstStyle/>
          <a:p>
            <a:pPr algn="r">
              <a:lnSpc>
                <a:spcPts val="6722"/>
              </a:lnSpc>
            </a:pPr>
            <a:r>
              <a:rPr lang="en-US" sz="4801">
                <a:solidFill>
                  <a:srgbClr val="0B1320"/>
                </a:solidFill>
                <a:latin typeface="Kollektif"/>
              </a:rPr>
              <a:t>Final Year Project Proposal Defense</a:t>
            </a:r>
          </a:p>
          <a:p>
            <a:pPr algn="r">
              <a:lnSpc>
                <a:spcPts val="6722"/>
              </a:lnSpc>
            </a:pPr>
          </a:p>
        </p:txBody>
      </p:sp>
      <p:sp>
        <p:nvSpPr>
          <p:cNvPr name="AutoShape 15" id="15"/>
          <p:cNvSpPr/>
          <p:nvPr/>
        </p:nvSpPr>
        <p:spPr>
          <a:xfrm rot="-7200000">
            <a:off x="5919627" y="8708126"/>
            <a:ext cx="3877602" cy="0"/>
          </a:xfrm>
          <a:prstGeom prst="line">
            <a:avLst/>
          </a:prstGeom>
          <a:ln cap="flat" w="38100">
            <a:solidFill>
              <a:srgbClr val="F3F6FA"/>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160668" y="4063468"/>
            <a:ext cx="5373473" cy="5340708"/>
          </a:xfrm>
          <a:custGeom>
            <a:avLst/>
            <a:gdLst/>
            <a:ahLst/>
            <a:cxnLst/>
            <a:rect r="r" b="b" t="t" l="l"/>
            <a:pathLst>
              <a:path h="5340708" w="5373473">
                <a:moveTo>
                  <a:pt x="0" y="0"/>
                </a:moveTo>
                <a:lnTo>
                  <a:pt x="5373472" y="0"/>
                </a:lnTo>
                <a:lnTo>
                  <a:pt x="5373472"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496614"/>
            <a:ext cx="9344306" cy="1089018"/>
          </a:xfrm>
          <a:prstGeom prst="rect">
            <a:avLst/>
          </a:prstGeom>
        </p:spPr>
        <p:txBody>
          <a:bodyPr anchor="t" rtlCol="false" tIns="0" lIns="0" bIns="0" rIns="0">
            <a:spAutoFit/>
          </a:bodyPr>
          <a:lstStyle/>
          <a:p>
            <a:pPr>
              <a:lnSpc>
                <a:spcPts val="8133"/>
              </a:lnSpc>
            </a:pPr>
            <a:r>
              <a:rPr lang="en-US" sz="8299">
                <a:solidFill>
                  <a:srgbClr val="0B1320"/>
                </a:solidFill>
                <a:latin typeface="League Spartan Bold"/>
              </a:rPr>
              <a:t>Implementation</a:t>
            </a:r>
          </a:p>
        </p:txBody>
      </p:sp>
      <p:sp>
        <p:nvSpPr>
          <p:cNvPr name="TextBox 4" id="4"/>
          <p:cNvSpPr txBox="true"/>
          <p:nvPr/>
        </p:nvSpPr>
        <p:spPr>
          <a:xfrm rot="0">
            <a:off x="5577509" y="2937379"/>
            <a:ext cx="7069174" cy="1422364"/>
          </a:xfrm>
          <a:prstGeom prst="rect">
            <a:avLst/>
          </a:prstGeom>
        </p:spPr>
        <p:txBody>
          <a:bodyPr anchor="t" rtlCol="false" tIns="0" lIns="0" bIns="0" rIns="0">
            <a:spAutoFit/>
          </a:bodyPr>
          <a:lstStyle/>
          <a:p>
            <a:pPr algn="just">
              <a:lnSpc>
                <a:spcPts val="3829"/>
              </a:lnSpc>
            </a:pPr>
            <a:r>
              <a:rPr lang="en-US" sz="2151">
                <a:solidFill>
                  <a:srgbClr val="0B1320"/>
                </a:solidFill>
                <a:latin typeface="Kollektif"/>
              </a:rPr>
              <a:t>Detection of VPN traffic using Deep Packet Inspection based on their IP, Port Number, and Packet Length. Understand P4, BMV2, and OpenFlow.</a:t>
            </a:r>
          </a:p>
        </p:txBody>
      </p:sp>
      <p:sp>
        <p:nvSpPr>
          <p:cNvPr name="TextBox 5" id="5"/>
          <p:cNvSpPr txBox="true"/>
          <p:nvPr/>
        </p:nvSpPr>
        <p:spPr>
          <a:xfrm rot="0">
            <a:off x="8612948" y="5150318"/>
            <a:ext cx="7069174" cy="936689"/>
          </a:xfrm>
          <a:prstGeom prst="rect">
            <a:avLst/>
          </a:prstGeom>
        </p:spPr>
        <p:txBody>
          <a:bodyPr anchor="t" rtlCol="false" tIns="0" lIns="0" bIns="0" rIns="0">
            <a:spAutoFit/>
          </a:bodyPr>
          <a:lstStyle/>
          <a:p>
            <a:pPr algn="just">
              <a:lnSpc>
                <a:spcPts val="3829"/>
              </a:lnSpc>
            </a:pPr>
            <a:r>
              <a:rPr lang="en-US" sz="2151">
                <a:solidFill>
                  <a:srgbClr val="0B1320"/>
                </a:solidFill>
                <a:latin typeface="Kollektif"/>
              </a:rPr>
              <a:t>Development of Web Page. Setting up of implementation environment.</a:t>
            </a:r>
          </a:p>
        </p:txBody>
      </p:sp>
      <p:sp>
        <p:nvSpPr>
          <p:cNvPr name="TextBox 6" id="6"/>
          <p:cNvSpPr txBox="true"/>
          <p:nvPr/>
        </p:nvSpPr>
        <p:spPr>
          <a:xfrm rot="0">
            <a:off x="9890867" y="7363258"/>
            <a:ext cx="7069174" cy="936689"/>
          </a:xfrm>
          <a:prstGeom prst="rect">
            <a:avLst/>
          </a:prstGeom>
        </p:spPr>
        <p:txBody>
          <a:bodyPr anchor="t" rtlCol="false" tIns="0" lIns="0" bIns="0" rIns="0">
            <a:spAutoFit/>
          </a:bodyPr>
          <a:lstStyle/>
          <a:p>
            <a:pPr algn="just">
              <a:lnSpc>
                <a:spcPts val="3829"/>
              </a:lnSpc>
            </a:pPr>
            <a:r>
              <a:rPr lang="en-US" sz="2151">
                <a:solidFill>
                  <a:srgbClr val="0B1320"/>
                </a:solidFill>
                <a:latin typeface="Kollektif"/>
              </a:rPr>
              <a:t>Implementation of code on BMV2 switch and integrating with the webpage. </a:t>
            </a:r>
          </a:p>
        </p:txBody>
      </p:sp>
      <p:sp>
        <p:nvSpPr>
          <p:cNvPr name="TextBox 7" id="7"/>
          <p:cNvSpPr txBox="true"/>
          <p:nvPr/>
        </p:nvSpPr>
        <p:spPr>
          <a:xfrm rot="0">
            <a:off x="3021672" y="2985230"/>
            <a:ext cx="2890026" cy="752186"/>
          </a:xfrm>
          <a:prstGeom prst="rect">
            <a:avLst/>
          </a:prstGeom>
        </p:spPr>
        <p:txBody>
          <a:bodyPr anchor="t" rtlCol="false" tIns="0" lIns="0" bIns="0" rIns="0">
            <a:spAutoFit/>
          </a:bodyPr>
          <a:lstStyle/>
          <a:p>
            <a:pPr>
              <a:lnSpc>
                <a:spcPts val="6190"/>
              </a:lnSpc>
            </a:pPr>
            <a:r>
              <a:rPr lang="en-US" sz="4421">
                <a:solidFill>
                  <a:srgbClr val="0B1320"/>
                </a:solidFill>
                <a:latin typeface="League Spartan Bold"/>
              </a:rPr>
              <a:t>Phase 1</a:t>
            </a:r>
          </a:p>
        </p:txBody>
      </p:sp>
      <p:sp>
        <p:nvSpPr>
          <p:cNvPr name="TextBox 8" id="8"/>
          <p:cNvSpPr txBox="true"/>
          <p:nvPr/>
        </p:nvSpPr>
        <p:spPr>
          <a:xfrm rot="0">
            <a:off x="6057111" y="5198169"/>
            <a:ext cx="2890026" cy="752186"/>
          </a:xfrm>
          <a:prstGeom prst="rect">
            <a:avLst/>
          </a:prstGeom>
        </p:spPr>
        <p:txBody>
          <a:bodyPr anchor="t" rtlCol="false" tIns="0" lIns="0" bIns="0" rIns="0">
            <a:spAutoFit/>
          </a:bodyPr>
          <a:lstStyle/>
          <a:p>
            <a:pPr>
              <a:lnSpc>
                <a:spcPts val="6190"/>
              </a:lnSpc>
            </a:pPr>
            <a:r>
              <a:rPr lang="en-US" sz="4421">
                <a:solidFill>
                  <a:srgbClr val="0B1320"/>
                </a:solidFill>
                <a:latin typeface="League Spartan Bold"/>
              </a:rPr>
              <a:t>Phase 2</a:t>
            </a:r>
          </a:p>
        </p:txBody>
      </p:sp>
      <p:sp>
        <p:nvSpPr>
          <p:cNvPr name="TextBox 9" id="9"/>
          <p:cNvSpPr txBox="true"/>
          <p:nvPr/>
        </p:nvSpPr>
        <p:spPr>
          <a:xfrm rot="0">
            <a:off x="7335030" y="7411109"/>
            <a:ext cx="2890026" cy="752186"/>
          </a:xfrm>
          <a:prstGeom prst="rect">
            <a:avLst/>
          </a:prstGeom>
        </p:spPr>
        <p:txBody>
          <a:bodyPr anchor="t" rtlCol="false" tIns="0" lIns="0" bIns="0" rIns="0">
            <a:spAutoFit/>
          </a:bodyPr>
          <a:lstStyle/>
          <a:p>
            <a:pPr>
              <a:lnSpc>
                <a:spcPts val="6190"/>
              </a:lnSpc>
            </a:pPr>
            <a:r>
              <a:rPr lang="en-US" sz="4421">
                <a:solidFill>
                  <a:srgbClr val="0B1320"/>
                </a:solidFill>
                <a:latin typeface="League Spartan Bold"/>
              </a:rPr>
              <a:t>Phase 3</a:t>
            </a:r>
          </a:p>
        </p:txBody>
      </p:sp>
      <p:grpSp>
        <p:nvGrpSpPr>
          <p:cNvPr name="Group 10" id="10"/>
          <p:cNvGrpSpPr/>
          <p:nvPr/>
        </p:nvGrpSpPr>
        <p:grpSpPr>
          <a:xfrm rot="9261838">
            <a:off x="16065115" y="-1328775"/>
            <a:ext cx="3580560" cy="10320476"/>
            <a:chOff x="0" y="0"/>
            <a:chExt cx="943028" cy="2718150"/>
          </a:xfrm>
        </p:grpSpPr>
        <p:sp>
          <p:nvSpPr>
            <p:cNvPr name="Freeform 11" id="11"/>
            <p:cNvSpPr/>
            <p:nvPr/>
          </p:nvSpPr>
          <p:spPr>
            <a:xfrm flipH="false" flipV="false" rot="0">
              <a:off x="0" y="0"/>
              <a:ext cx="943028" cy="2718150"/>
            </a:xfrm>
            <a:custGeom>
              <a:avLst/>
              <a:gdLst/>
              <a:ahLst/>
              <a:cxnLst/>
              <a:rect r="r" b="b" t="t" l="l"/>
              <a:pathLst>
                <a:path h="2718150" w="943028">
                  <a:moveTo>
                    <a:pt x="0" y="0"/>
                  </a:moveTo>
                  <a:lnTo>
                    <a:pt x="943028" y="0"/>
                  </a:lnTo>
                  <a:lnTo>
                    <a:pt x="943028" y="2718150"/>
                  </a:lnTo>
                  <a:lnTo>
                    <a:pt x="0" y="2718150"/>
                  </a:lnTo>
                  <a:close/>
                </a:path>
              </a:pathLst>
            </a:custGeom>
            <a:solidFill>
              <a:srgbClr val="497183"/>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8914360">
            <a:off x="9984547" y="-3000392"/>
            <a:ext cx="8093176" cy="5501063"/>
            <a:chOff x="0" y="0"/>
            <a:chExt cx="2131536" cy="1448840"/>
          </a:xfrm>
        </p:grpSpPr>
        <p:sp>
          <p:nvSpPr>
            <p:cNvPr name="Freeform 14" id="14"/>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0B1320"/>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true" rot="-2880474">
            <a:off x="14030375" y="-2657394"/>
            <a:ext cx="4379678" cy="6903771"/>
          </a:xfrm>
          <a:custGeom>
            <a:avLst/>
            <a:gdLst/>
            <a:ahLst/>
            <a:cxnLst/>
            <a:rect r="r" b="b" t="t" l="l"/>
            <a:pathLst>
              <a:path h="6903771" w="4379678">
                <a:moveTo>
                  <a:pt x="4379678" y="6903771"/>
                </a:moveTo>
                <a:lnTo>
                  <a:pt x="0" y="6903771"/>
                </a:lnTo>
                <a:lnTo>
                  <a:pt x="0" y="0"/>
                </a:lnTo>
                <a:lnTo>
                  <a:pt x="4379678" y="0"/>
                </a:lnTo>
                <a:lnTo>
                  <a:pt x="4379678" y="6903771"/>
                </a:lnTo>
                <a:close/>
              </a:path>
            </a:pathLst>
          </a:custGeom>
          <a:blipFill>
            <a:blip r:embed="rId4">
              <a:alphaModFix amt="64000"/>
              <a:extLst>
                <a:ext uri="{96DAC541-7B7A-43D3-8B79-37D633B846F1}">
                  <asvg:svgBlip xmlns:asvg="http://schemas.microsoft.com/office/drawing/2016/SVG/main" r:embed="rId5"/>
                </a:ext>
              </a:extLst>
            </a:blip>
            <a:stretch>
              <a:fillRect l="0" t="0" r="-61881"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186689" y="-2827385"/>
            <a:ext cx="6989146" cy="11017126"/>
          </a:xfrm>
          <a:custGeom>
            <a:avLst/>
            <a:gdLst/>
            <a:ahLst/>
            <a:cxnLst/>
            <a:rect r="r" b="b" t="t" l="l"/>
            <a:pathLst>
              <a:path h="11017126" w="698914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3" id="3"/>
          <p:cNvSpPr txBox="true"/>
          <p:nvPr/>
        </p:nvSpPr>
        <p:spPr>
          <a:xfrm rot="0">
            <a:off x="1028700" y="3360662"/>
            <a:ext cx="14534615" cy="4351582"/>
          </a:xfrm>
          <a:prstGeom prst="rect">
            <a:avLst/>
          </a:prstGeom>
        </p:spPr>
        <p:txBody>
          <a:bodyPr anchor="t" rtlCol="false" tIns="0" lIns="0" bIns="0" rIns="0">
            <a:spAutoFit/>
          </a:bodyPr>
          <a:lstStyle/>
          <a:p>
            <a:pPr>
              <a:lnSpc>
                <a:spcPts val="11619"/>
              </a:lnSpc>
            </a:pPr>
            <a:r>
              <a:rPr lang="en-US" sz="8299">
                <a:solidFill>
                  <a:srgbClr val="F3F6FA"/>
                </a:solidFill>
                <a:latin typeface="League Spartan Bold"/>
              </a:rPr>
              <a:t>Project Milestones and Deliverables</a:t>
            </a:r>
          </a:p>
          <a:p>
            <a:pPr>
              <a:lnSpc>
                <a:spcPts val="11619"/>
              </a:lnSpc>
            </a:pPr>
          </a:p>
        </p:txBody>
      </p:sp>
      <p:grpSp>
        <p:nvGrpSpPr>
          <p:cNvPr name="Group 4" id="4"/>
          <p:cNvGrpSpPr/>
          <p:nvPr/>
        </p:nvGrpSpPr>
        <p:grpSpPr>
          <a:xfrm rot="-6118598">
            <a:off x="2011723" y="-5612517"/>
            <a:ext cx="1636659" cy="11599048"/>
            <a:chOff x="0" y="0"/>
            <a:chExt cx="431054" cy="3054893"/>
          </a:xfrm>
        </p:grpSpPr>
        <p:sp>
          <p:nvSpPr>
            <p:cNvPr name="Freeform 5" id="5"/>
            <p:cNvSpPr/>
            <p:nvPr/>
          </p:nvSpPr>
          <p:spPr>
            <a:xfrm flipH="false" flipV="false" rot="0">
              <a:off x="0" y="0"/>
              <a:ext cx="431054" cy="3054893"/>
            </a:xfrm>
            <a:custGeom>
              <a:avLst/>
              <a:gdLst/>
              <a:ahLst/>
              <a:cxnLst/>
              <a:rect r="r" b="b" t="t" l="l"/>
              <a:pathLst>
                <a:path h="3054893" w="431054">
                  <a:moveTo>
                    <a:pt x="0" y="0"/>
                  </a:moveTo>
                  <a:lnTo>
                    <a:pt x="431054" y="0"/>
                  </a:lnTo>
                  <a:lnTo>
                    <a:pt x="431054" y="3054893"/>
                  </a:lnTo>
                  <a:lnTo>
                    <a:pt x="0" y="3054893"/>
                  </a:lnTo>
                  <a:close/>
                </a:path>
              </a:pathLst>
            </a:custGeom>
            <a:solidFill>
              <a:srgbClr val="497183"/>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6118598">
            <a:off x="14678426" y="4459320"/>
            <a:ext cx="1769778" cy="11599048"/>
            <a:chOff x="0" y="0"/>
            <a:chExt cx="466114" cy="3054893"/>
          </a:xfrm>
        </p:grpSpPr>
        <p:sp>
          <p:nvSpPr>
            <p:cNvPr name="Freeform 8" id="8"/>
            <p:cNvSpPr/>
            <p:nvPr/>
          </p:nvSpPr>
          <p:spPr>
            <a:xfrm flipH="false" flipV="false" rot="0">
              <a:off x="0" y="0"/>
              <a:ext cx="466114" cy="3054893"/>
            </a:xfrm>
            <a:custGeom>
              <a:avLst/>
              <a:gdLst/>
              <a:ahLst/>
              <a:cxnLst/>
              <a:rect r="r" b="b" t="t" l="l"/>
              <a:pathLst>
                <a:path h="3054893" w="466114">
                  <a:moveTo>
                    <a:pt x="0" y="0"/>
                  </a:moveTo>
                  <a:lnTo>
                    <a:pt x="466114" y="0"/>
                  </a:lnTo>
                  <a:lnTo>
                    <a:pt x="466114" y="3054893"/>
                  </a:lnTo>
                  <a:lnTo>
                    <a:pt x="0" y="3054893"/>
                  </a:lnTo>
                  <a:close/>
                </a:path>
              </a:pathLst>
            </a:custGeom>
            <a:solidFill>
              <a:srgbClr val="F3F6FA"/>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true" flipV="true" rot="-10800000">
            <a:off x="-127394" y="2124356"/>
            <a:ext cx="6989146" cy="11017126"/>
          </a:xfrm>
          <a:custGeom>
            <a:avLst/>
            <a:gdLst/>
            <a:ahLst/>
            <a:cxnLst/>
            <a:rect r="r" b="b" t="t" l="l"/>
            <a:pathLst>
              <a:path h="11017126" w="698914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0">
            <a:off x="-592764" y="-2255993"/>
            <a:ext cx="21883012" cy="13881463"/>
            <a:chOff x="0" y="0"/>
            <a:chExt cx="29177349" cy="18508618"/>
          </a:xfrm>
        </p:grpSpPr>
        <p:grpSp>
          <p:nvGrpSpPr>
            <p:cNvPr name="Group 4" id="4"/>
            <p:cNvGrpSpPr/>
            <p:nvPr/>
          </p:nvGrpSpPr>
          <p:grpSpPr>
            <a:xfrm rot="0">
              <a:off x="0" y="14363541"/>
              <a:ext cx="26220673" cy="4145077"/>
              <a:chOff x="0" y="0"/>
              <a:chExt cx="5179392" cy="818781"/>
            </a:xfrm>
          </p:grpSpPr>
          <p:sp>
            <p:nvSpPr>
              <p:cNvPr name="Freeform 5" id="5"/>
              <p:cNvSpPr/>
              <p:nvPr/>
            </p:nvSpPr>
            <p:spPr>
              <a:xfrm flipH="false" flipV="false" rot="0">
                <a:off x="0" y="0"/>
                <a:ext cx="5179392" cy="818781"/>
              </a:xfrm>
              <a:custGeom>
                <a:avLst/>
                <a:gdLst/>
                <a:ahLst/>
                <a:cxnLst/>
                <a:rect r="r" b="b" t="t" l="l"/>
                <a:pathLst>
                  <a:path h="818781" w="5179392">
                    <a:moveTo>
                      <a:pt x="0" y="0"/>
                    </a:moveTo>
                    <a:lnTo>
                      <a:pt x="5179392" y="0"/>
                    </a:lnTo>
                    <a:lnTo>
                      <a:pt x="5179392" y="818781"/>
                    </a:lnTo>
                    <a:lnTo>
                      <a:pt x="0" y="818781"/>
                    </a:lnTo>
                    <a:close/>
                  </a:path>
                </a:pathLst>
              </a:custGeom>
              <a:solidFill>
                <a:srgbClr val="0B1320"/>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4483572">
              <a:off x="18907428" y="6513436"/>
              <a:ext cx="12362043" cy="5101438"/>
              <a:chOff x="0" y="0"/>
              <a:chExt cx="2441885" cy="1007692"/>
            </a:xfrm>
          </p:grpSpPr>
          <p:sp>
            <p:nvSpPr>
              <p:cNvPr name="Freeform 8" id="8"/>
              <p:cNvSpPr/>
              <p:nvPr/>
            </p:nvSpPr>
            <p:spPr>
              <a:xfrm flipH="false" flipV="false" rot="0">
                <a:off x="0" y="0"/>
                <a:ext cx="2441885" cy="1007691"/>
              </a:xfrm>
              <a:custGeom>
                <a:avLst/>
                <a:gdLst/>
                <a:ahLst/>
                <a:cxnLst/>
                <a:rect r="r" b="b" t="t" l="l"/>
                <a:pathLst>
                  <a:path h="1007691" w="2441885">
                    <a:moveTo>
                      <a:pt x="0" y="0"/>
                    </a:moveTo>
                    <a:lnTo>
                      <a:pt x="2441885" y="0"/>
                    </a:lnTo>
                    <a:lnTo>
                      <a:pt x="2441885" y="1007691"/>
                    </a:lnTo>
                    <a:lnTo>
                      <a:pt x="0" y="1007691"/>
                    </a:lnTo>
                    <a:close/>
                  </a:path>
                </a:pathLst>
              </a:custGeom>
              <a:solidFill>
                <a:srgbClr val="497183"/>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4648650">
              <a:off x="16751665" y="269479"/>
              <a:ext cx="6176907" cy="7011195"/>
            </a:xfrm>
            <a:custGeom>
              <a:avLst/>
              <a:gdLst/>
              <a:ahLst/>
              <a:cxnLst/>
              <a:rect r="r" b="b" t="t" l="l"/>
              <a:pathLst>
                <a:path h="7011195" w="6176907">
                  <a:moveTo>
                    <a:pt x="0" y="0"/>
                  </a:moveTo>
                  <a:lnTo>
                    <a:pt x="6176908" y="0"/>
                  </a:lnTo>
                  <a:lnTo>
                    <a:pt x="6176908" y="7011195"/>
                  </a:lnTo>
                  <a:lnTo>
                    <a:pt x="0" y="7011195"/>
                  </a:lnTo>
                  <a:lnTo>
                    <a:pt x="0" y="0"/>
                  </a:lnTo>
                  <a:close/>
                </a:path>
              </a:pathLst>
            </a:custGeom>
            <a:blipFill>
              <a:blip r:embed="rId4">
                <a:alphaModFix amt="48000"/>
                <a:extLst>
                  <a:ext uri="{96DAC541-7B7A-43D3-8B79-37D633B846F1}">
                    <asvg:svgBlip xmlns:asvg="http://schemas.microsoft.com/office/drawing/2016/SVG/main" r:embed="rId5"/>
                  </a:ext>
                </a:extLst>
              </a:blip>
              <a:stretch>
                <a:fillRect l="0" t="0" r="-43679" b="0"/>
              </a:stretch>
            </a:blipFill>
          </p:spPr>
        </p:sp>
        <p:sp>
          <p:nvSpPr>
            <p:cNvPr name="AutoShape 11" id="11"/>
            <p:cNvSpPr/>
            <p:nvPr/>
          </p:nvSpPr>
          <p:spPr>
            <a:xfrm rot="-4499999">
              <a:off x="17640915" y="15578611"/>
              <a:ext cx="6000528" cy="0"/>
            </a:xfrm>
            <a:prstGeom prst="line">
              <a:avLst/>
            </a:prstGeom>
            <a:ln cap="flat" w="50800">
              <a:solidFill>
                <a:srgbClr val="F3F6FA"/>
              </a:solidFill>
              <a:prstDash val="solid"/>
              <a:headEnd type="none" len="sm" w="sm"/>
              <a:tailEnd type="none" len="sm" w="sm"/>
            </a:ln>
          </p:spPr>
        </p:sp>
      </p:grpSp>
      <p:sp>
        <p:nvSpPr>
          <p:cNvPr name="AutoShape 12" id="12"/>
          <p:cNvSpPr/>
          <p:nvPr/>
        </p:nvSpPr>
        <p:spPr>
          <a:xfrm>
            <a:off x="8293847" y="3969406"/>
            <a:ext cx="1685306" cy="23440"/>
          </a:xfrm>
          <a:prstGeom prst="line">
            <a:avLst/>
          </a:prstGeom>
          <a:ln cap="flat" w="76200">
            <a:solidFill>
              <a:srgbClr val="457DA4"/>
            </a:solidFill>
            <a:prstDash val="solid"/>
            <a:headEnd type="none" len="sm" w="sm"/>
            <a:tailEnd type="none" len="sm" w="sm"/>
          </a:ln>
        </p:spPr>
      </p:sp>
      <p:sp>
        <p:nvSpPr>
          <p:cNvPr name="Freeform 13" id="13"/>
          <p:cNvSpPr/>
          <p:nvPr/>
        </p:nvSpPr>
        <p:spPr>
          <a:xfrm flipH="false" flipV="false" rot="0">
            <a:off x="978647" y="3402478"/>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093947" y="3402478"/>
            <a:ext cx="7315200" cy="1133856"/>
          </a:xfrm>
          <a:custGeom>
            <a:avLst/>
            <a:gdLst/>
            <a:ahLst/>
            <a:cxnLst/>
            <a:rect r="r" b="b" t="t" l="l"/>
            <a:pathLst>
              <a:path h="1133856" w="7315200">
                <a:moveTo>
                  <a:pt x="0" y="0"/>
                </a:moveTo>
                <a:lnTo>
                  <a:pt x="7315200" y="0"/>
                </a:lnTo>
                <a:lnTo>
                  <a:pt x="7315200" y="1133856"/>
                </a:lnTo>
                <a:lnTo>
                  <a:pt x="0" y="1133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8854607" y="638884"/>
            <a:ext cx="3106745" cy="1104265"/>
          </a:xfrm>
          <a:prstGeom prst="rect">
            <a:avLst/>
          </a:prstGeom>
        </p:spPr>
        <p:txBody>
          <a:bodyPr anchor="t" rtlCol="false" tIns="0" lIns="0" bIns="0" rIns="0">
            <a:spAutoFit/>
          </a:bodyPr>
          <a:lstStyle/>
          <a:p>
            <a:pPr>
              <a:lnSpc>
                <a:spcPts val="8959"/>
              </a:lnSpc>
            </a:pPr>
            <a:r>
              <a:rPr lang="en-US" sz="6399">
                <a:solidFill>
                  <a:srgbClr val="4881A8"/>
                </a:solidFill>
                <a:latin typeface="Roboto Condensed Bold"/>
              </a:rPr>
              <a:t>Timeline</a:t>
            </a:r>
          </a:p>
        </p:txBody>
      </p:sp>
      <p:sp>
        <p:nvSpPr>
          <p:cNvPr name="TextBox 16" id="16"/>
          <p:cNvSpPr txBox="true"/>
          <p:nvPr/>
        </p:nvSpPr>
        <p:spPr>
          <a:xfrm rot="0">
            <a:off x="6226542" y="638884"/>
            <a:ext cx="2832640" cy="1104265"/>
          </a:xfrm>
          <a:prstGeom prst="rect">
            <a:avLst/>
          </a:prstGeom>
        </p:spPr>
        <p:txBody>
          <a:bodyPr anchor="t" rtlCol="false" tIns="0" lIns="0" bIns="0" rIns="0">
            <a:spAutoFit/>
          </a:bodyPr>
          <a:lstStyle/>
          <a:p>
            <a:pPr>
              <a:lnSpc>
                <a:spcPts val="8959"/>
              </a:lnSpc>
            </a:pPr>
            <a:r>
              <a:rPr lang="en-US" sz="6399">
                <a:solidFill>
                  <a:srgbClr val="000000"/>
                </a:solidFill>
                <a:latin typeface="Roboto Condensed Bold"/>
              </a:rPr>
              <a:t>Project </a:t>
            </a:r>
          </a:p>
        </p:txBody>
      </p:sp>
      <p:sp>
        <p:nvSpPr>
          <p:cNvPr name="TextBox 17" id="17"/>
          <p:cNvSpPr txBox="true"/>
          <p:nvPr/>
        </p:nvSpPr>
        <p:spPr>
          <a:xfrm rot="0">
            <a:off x="1608992"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JULY</a:t>
            </a:r>
          </a:p>
        </p:txBody>
      </p:sp>
      <p:sp>
        <p:nvSpPr>
          <p:cNvPr name="TextBox 18" id="18"/>
          <p:cNvSpPr txBox="true"/>
          <p:nvPr/>
        </p:nvSpPr>
        <p:spPr>
          <a:xfrm rot="0">
            <a:off x="4326917"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SEP</a:t>
            </a:r>
          </a:p>
        </p:txBody>
      </p:sp>
      <p:sp>
        <p:nvSpPr>
          <p:cNvPr name="TextBox 19" id="19"/>
          <p:cNvSpPr txBox="true"/>
          <p:nvPr/>
        </p:nvSpPr>
        <p:spPr>
          <a:xfrm rot="0">
            <a:off x="6934702"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DEC</a:t>
            </a:r>
          </a:p>
        </p:txBody>
      </p:sp>
      <p:sp>
        <p:nvSpPr>
          <p:cNvPr name="TextBox 20" id="20"/>
          <p:cNvSpPr txBox="true"/>
          <p:nvPr/>
        </p:nvSpPr>
        <p:spPr>
          <a:xfrm rot="0">
            <a:off x="9699820"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JAN</a:t>
            </a:r>
          </a:p>
        </p:txBody>
      </p:sp>
      <p:sp>
        <p:nvSpPr>
          <p:cNvPr name="TextBox 21" id="21"/>
          <p:cNvSpPr txBox="true"/>
          <p:nvPr/>
        </p:nvSpPr>
        <p:spPr>
          <a:xfrm rot="0">
            <a:off x="12468690"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FEB</a:t>
            </a:r>
          </a:p>
        </p:txBody>
      </p:sp>
      <p:sp>
        <p:nvSpPr>
          <p:cNvPr name="TextBox 22" id="22"/>
          <p:cNvSpPr txBox="true"/>
          <p:nvPr/>
        </p:nvSpPr>
        <p:spPr>
          <a:xfrm rot="0">
            <a:off x="15189935" y="2484455"/>
            <a:ext cx="1416320" cy="679425"/>
          </a:xfrm>
          <a:prstGeom prst="rect">
            <a:avLst/>
          </a:prstGeom>
        </p:spPr>
        <p:txBody>
          <a:bodyPr anchor="t" rtlCol="false" tIns="0" lIns="0" bIns="0" rIns="0">
            <a:spAutoFit/>
          </a:bodyPr>
          <a:lstStyle/>
          <a:p>
            <a:pPr algn="ctr">
              <a:lnSpc>
                <a:spcPts val="5599"/>
              </a:lnSpc>
            </a:pPr>
            <a:r>
              <a:rPr lang="en-US" sz="3999">
                <a:solidFill>
                  <a:srgbClr val="000000"/>
                </a:solidFill>
                <a:latin typeface="Roboto Condensed Bold"/>
              </a:rPr>
              <a:t>MAR</a:t>
            </a:r>
          </a:p>
        </p:txBody>
      </p:sp>
      <p:grpSp>
        <p:nvGrpSpPr>
          <p:cNvPr name="Group 23" id="23"/>
          <p:cNvGrpSpPr/>
          <p:nvPr/>
        </p:nvGrpSpPr>
        <p:grpSpPr>
          <a:xfrm rot="0">
            <a:off x="978647" y="4821482"/>
            <a:ext cx="2640975" cy="3023400"/>
            <a:chOff x="0" y="0"/>
            <a:chExt cx="695566" cy="796286"/>
          </a:xfrm>
        </p:grpSpPr>
        <p:sp>
          <p:nvSpPr>
            <p:cNvPr name="Freeform 24" id="24"/>
            <p:cNvSpPr/>
            <p:nvPr/>
          </p:nvSpPr>
          <p:spPr>
            <a:xfrm flipH="false" flipV="false" rot="0">
              <a:off x="0" y="0"/>
              <a:ext cx="695565" cy="796286"/>
            </a:xfrm>
            <a:custGeom>
              <a:avLst/>
              <a:gdLst/>
              <a:ahLst/>
              <a:cxnLst/>
              <a:rect r="r" b="b" t="t" l="l"/>
              <a:pathLst>
                <a:path h="796286" w="695565">
                  <a:moveTo>
                    <a:pt x="149505" y="0"/>
                  </a:moveTo>
                  <a:lnTo>
                    <a:pt x="546061" y="0"/>
                  </a:lnTo>
                  <a:cubicBezTo>
                    <a:pt x="585712" y="0"/>
                    <a:pt x="623739" y="15751"/>
                    <a:pt x="651777" y="43789"/>
                  </a:cubicBezTo>
                  <a:cubicBezTo>
                    <a:pt x="679814" y="71826"/>
                    <a:pt x="695565" y="109854"/>
                    <a:pt x="695565" y="149505"/>
                  </a:cubicBezTo>
                  <a:lnTo>
                    <a:pt x="695565" y="646782"/>
                  </a:lnTo>
                  <a:cubicBezTo>
                    <a:pt x="695565" y="686433"/>
                    <a:pt x="679814" y="724460"/>
                    <a:pt x="651777" y="752497"/>
                  </a:cubicBezTo>
                  <a:cubicBezTo>
                    <a:pt x="623739" y="780535"/>
                    <a:pt x="585712" y="796286"/>
                    <a:pt x="546061" y="796286"/>
                  </a:cubicBezTo>
                  <a:lnTo>
                    <a:pt x="149505" y="796286"/>
                  </a:lnTo>
                  <a:cubicBezTo>
                    <a:pt x="109854" y="796286"/>
                    <a:pt x="71826" y="780535"/>
                    <a:pt x="43789" y="752497"/>
                  </a:cubicBezTo>
                  <a:cubicBezTo>
                    <a:pt x="15751" y="724460"/>
                    <a:pt x="0" y="686433"/>
                    <a:pt x="0" y="646782"/>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714589" y="4821482"/>
            <a:ext cx="2640975" cy="3023400"/>
            <a:chOff x="0" y="0"/>
            <a:chExt cx="695566" cy="796286"/>
          </a:xfrm>
        </p:grpSpPr>
        <p:sp>
          <p:nvSpPr>
            <p:cNvPr name="Freeform 27" id="27"/>
            <p:cNvSpPr/>
            <p:nvPr/>
          </p:nvSpPr>
          <p:spPr>
            <a:xfrm flipH="false" flipV="false" rot="0">
              <a:off x="0" y="0"/>
              <a:ext cx="695565" cy="796286"/>
            </a:xfrm>
            <a:custGeom>
              <a:avLst/>
              <a:gdLst/>
              <a:ahLst/>
              <a:cxnLst/>
              <a:rect r="r" b="b" t="t" l="l"/>
              <a:pathLst>
                <a:path h="796286" w="695565">
                  <a:moveTo>
                    <a:pt x="149505" y="0"/>
                  </a:moveTo>
                  <a:lnTo>
                    <a:pt x="546061" y="0"/>
                  </a:lnTo>
                  <a:cubicBezTo>
                    <a:pt x="585712" y="0"/>
                    <a:pt x="623739" y="15751"/>
                    <a:pt x="651777" y="43789"/>
                  </a:cubicBezTo>
                  <a:cubicBezTo>
                    <a:pt x="679814" y="71826"/>
                    <a:pt x="695565" y="109854"/>
                    <a:pt x="695565" y="149505"/>
                  </a:cubicBezTo>
                  <a:lnTo>
                    <a:pt x="695565" y="646782"/>
                  </a:lnTo>
                  <a:cubicBezTo>
                    <a:pt x="695565" y="686433"/>
                    <a:pt x="679814" y="724460"/>
                    <a:pt x="651777" y="752497"/>
                  </a:cubicBezTo>
                  <a:cubicBezTo>
                    <a:pt x="623739" y="780535"/>
                    <a:pt x="585712" y="796286"/>
                    <a:pt x="546061" y="796286"/>
                  </a:cubicBezTo>
                  <a:lnTo>
                    <a:pt x="149505" y="796286"/>
                  </a:lnTo>
                  <a:cubicBezTo>
                    <a:pt x="109854" y="796286"/>
                    <a:pt x="71826" y="780535"/>
                    <a:pt x="43789" y="752497"/>
                  </a:cubicBezTo>
                  <a:cubicBezTo>
                    <a:pt x="15751" y="724460"/>
                    <a:pt x="0" y="686433"/>
                    <a:pt x="0" y="646782"/>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6452972" y="4821482"/>
            <a:ext cx="2640975" cy="3023400"/>
            <a:chOff x="0" y="0"/>
            <a:chExt cx="695566" cy="796286"/>
          </a:xfrm>
        </p:grpSpPr>
        <p:sp>
          <p:nvSpPr>
            <p:cNvPr name="Freeform 30" id="30"/>
            <p:cNvSpPr/>
            <p:nvPr/>
          </p:nvSpPr>
          <p:spPr>
            <a:xfrm flipH="false" flipV="false" rot="0">
              <a:off x="0" y="0"/>
              <a:ext cx="695565" cy="796286"/>
            </a:xfrm>
            <a:custGeom>
              <a:avLst/>
              <a:gdLst/>
              <a:ahLst/>
              <a:cxnLst/>
              <a:rect r="r" b="b" t="t" l="l"/>
              <a:pathLst>
                <a:path h="796286" w="695565">
                  <a:moveTo>
                    <a:pt x="149505" y="0"/>
                  </a:moveTo>
                  <a:lnTo>
                    <a:pt x="546061" y="0"/>
                  </a:lnTo>
                  <a:cubicBezTo>
                    <a:pt x="585712" y="0"/>
                    <a:pt x="623739" y="15751"/>
                    <a:pt x="651777" y="43789"/>
                  </a:cubicBezTo>
                  <a:cubicBezTo>
                    <a:pt x="679814" y="71826"/>
                    <a:pt x="695565" y="109854"/>
                    <a:pt x="695565" y="149505"/>
                  </a:cubicBezTo>
                  <a:lnTo>
                    <a:pt x="695565" y="646782"/>
                  </a:lnTo>
                  <a:cubicBezTo>
                    <a:pt x="695565" y="686433"/>
                    <a:pt x="679814" y="724460"/>
                    <a:pt x="651777" y="752497"/>
                  </a:cubicBezTo>
                  <a:cubicBezTo>
                    <a:pt x="623739" y="780535"/>
                    <a:pt x="585712" y="796286"/>
                    <a:pt x="546061" y="796286"/>
                  </a:cubicBezTo>
                  <a:lnTo>
                    <a:pt x="149505" y="796286"/>
                  </a:lnTo>
                  <a:cubicBezTo>
                    <a:pt x="109854" y="796286"/>
                    <a:pt x="71826" y="780535"/>
                    <a:pt x="43789" y="752497"/>
                  </a:cubicBezTo>
                  <a:cubicBezTo>
                    <a:pt x="15751" y="724460"/>
                    <a:pt x="0" y="686433"/>
                    <a:pt x="0" y="646782"/>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189197" y="4821482"/>
            <a:ext cx="2640975" cy="3023400"/>
            <a:chOff x="0" y="0"/>
            <a:chExt cx="695566" cy="796286"/>
          </a:xfrm>
        </p:grpSpPr>
        <p:sp>
          <p:nvSpPr>
            <p:cNvPr name="Freeform 33" id="33"/>
            <p:cNvSpPr/>
            <p:nvPr/>
          </p:nvSpPr>
          <p:spPr>
            <a:xfrm flipH="false" flipV="false" rot="0">
              <a:off x="0" y="0"/>
              <a:ext cx="695565" cy="796286"/>
            </a:xfrm>
            <a:custGeom>
              <a:avLst/>
              <a:gdLst/>
              <a:ahLst/>
              <a:cxnLst/>
              <a:rect r="r" b="b" t="t" l="l"/>
              <a:pathLst>
                <a:path h="796286" w="695565">
                  <a:moveTo>
                    <a:pt x="149505" y="0"/>
                  </a:moveTo>
                  <a:lnTo>
                    <a:pt x="546061" y="0"/>
                  </a:lnTo>
                  <a:cubicBezTo>
                    <a:pt x="585712" y="0"/>
                    <a:pt x="623739" y="15751"/>
                    <a:pt x="651777" y="43789"/>
                  </a:cubicBezTo>
                  <a:cubicBezTo>
                    <a:pt x="679814" y="71826"/>
                    <a:pt x="695565" y="109854"/>
                    <a:pt x="695565" y="149505"/>
                  </a:cubicBezTo>
                  <a:lnTo>
                    <a:pt x="695565" y="646782"/>
                  </a:lnTo>
                  <a:cubicBezTo>
                    <a:pt x="695565" y="686433"/>
                    <a:pt x="679814" y="724460"/>
                    <a:pt x="651777" y="752497"/>
                  </a:cubicBezTo>
                  <a:cubicBezTo>
                    <a:pt x="623739" y="780535"/>
                    <a:pt x="585712" y="796286"/>
                    <a:pt x="546061" y="796286"/>
                  </a:cubicBezTo>
                  <a:lnTo>
                    <a:pt x="149505" y="796286"/>
                  </a:lnTo>
                  <a:cubicBezTo>
                    <a:pt x="109854" y="796286"/>
                    <a:pt x="71826" y="780535"/>
                    <a:pt x="43789" y="752497"/>
                  </a:cubicBezTo>
                  <a:cubicBezTo>
                    <a:pt x="15751" y="724460"/>
                    <a:pt x="0" y="686433"/>
                    <a:pt x="0" y="646782"/>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1917785" y="4774459"/>
            <a:ext cx="2640975" cy="3117445"/>
            <a:chOff x="0" y="0"/>
            <a:chExt cx="695566" cy="821055"/>
          </a:xfrm>
        </p:grpSpPr>
        <p:sp>
          <p:nvSpPr>
            <p:cNvPr name="Freeform 36" id="36"/>
            <p:cNvSpPr/>
            <p:nvPr/>
          </p:nvSpPr>
          <p:spPr>
            <a:xfrm flipH="false" flipV="false" rot="0">
              <a:off x="0" y="0"/>
              <a:ext cx="695565" cy="821055"/>
            </a:xfrm>
            <a:custGeom>
              <a:avLst/>
              <a:gdLst/>
              <a:ahLst/>
              <a:cxnLst/>
              <a:rect r="r" b="b" t="t" l="l"/>
              <a:pathLst>
                <a:path h="821055" w="695565">
                  <a:moveTo>
                    <a:pt x="149505" y="0"/>
                  </a:moveTo>
                  <a:lnTo>
                    <a:pt x="546061" y="0"/>
                  </a:lnTo>
                  <a:cubicBezTo>
                    <a:pt x="585712" y="0"/>
                    <a:pt x="623739" y="15751"/>
                    <a:pt x="651777" y="43789"/>
                  </a:cubicBezTo>
                  <a:cubicBezTo>
                    <a:pt x="679814" y="71826"/>
                    <a:pt x="695565" y="109854"/>
                    <a:pt x="695565" y="149505"/>
                  </a:cubicBezTo>
                  <a:lnTo>
                    <a:pt x="695565" y="671551"/>
                  </a:lnTo>
                  <a:cubicBezTo>
                    <a:pt x="695565" y="711202"/>
                    <a:pt x="679814" y="749229"/>
                    <a:pt x="651777" y="777267"/>
                  </a:cubicBezTo>
                  <a:cubicBezTo>
                    <a:pt x="623739" y="805304"/>
                    <a:pt x="585712" y="821055"/>
                    <a:pt x="546061" y="821055"/>
                  </a:cubicBezTo>
                  <a:lnTo>
                    <a:pt x="149505" y="821055"/>
                  </a:lnTo>
                  <a:cubicBezTo>
                    <a:pt x="109854" y="821055"/>
                    <a:pt x="71826" y="805304"/>
                    <a:pt x="43789" y="777267"/>
                  </a:cubicBezTo>
                  <a:cubicBezTo>
                    <a:pt x="15751" y="749229"/>
                    <a:pt x="0" y="711202"/>
                    <a:pt x="0" y="671551"/>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4661648" y="4774459"/>
            <a:ext cx="2640975" cy="3117445"/>
            <a:chOff x="0" y="0"/>
            <a:chExt cx="695566" cy="821055"/>
          </a:xfrm>
        </p:grpSpPr>
        <p:sp>
          <p:nvSpPr>
            <p:cNvPr name="Freeform 39" id="39"/>
            <p:cNvSpPr/>
            <p:nvPr/>
          </p:nvSpPr>
          <p:spPr>
            <a:xfrm flipH="false" flipV="false" rot="0">
              <a:off x="0" y="0"/>
              <a:ext cx="695565" cy="821055"/>
            </a:xfrm>
            <a:custGeom>
              <a:avLst/>
              <a:gdLst/>
              <a:ahLst/>
              <a:cxnLst/>
              <a:rect r="r" b="b" t="t" l="l"/>
              <a:pathLst>
                <a:path h="821055" w="695565">
                  <a:moveTo>
                    <a:pt x="149505" y="0"/>
                  </a:moveTo>
                  <a:lnTo>
                    <a:pt x="546061" y="0"/>
                  </a:lnTo>
                  <a:cubicBezTo>
                    <a:pt x="585712" y="0"/>
                    <a:pt x="623739" y="15751"/>
                    <a:pt x="651777" y="43789"/>
                  </a:cubicBezTo>
                  <a:cubicBezTo>
                    <a:pt x="679814" y="71826"/>
                    <a:pt x="695565" y="109854"/>
                    <a:pt x="695565" y="149505"/>
                  </a:cubicBezTo>
                  <a:lnTo>
                    <a:pt x="695565" y="671551"/>
                  </a:lnTo>
                  <a:cubicBezTo>
                    <a:pt x="695565" y="711202"/>
                    <a:pt x="679814" y="749229"/>
                    <a:pt x="651777" y="777267"/>
                  </a:cubicBezTo>
                  <a:cubicBezTo>
                    <a:pt x="623739" y="805304"/>
                    <a:pt x="585712" y="821055"/>
                    <a:pt x="546061" y="821055"/>
                  </a:cubicBezTo>
                  <a:lnTo>
                    <a:pt x="149505" y="821055"/>
                  </a:lnTo>
                  <a:cubicBezTo>
                    <a:pt x="109854" y="821055"/>
                    <a:pt x="71826" y="805304"/>
                    <a:pt x="43789" y="777267"/>
                  </a:cubicBezTo>
                  <a:cubicBezTo>
                    <a:pt x="15751" y="749229"/>
                    <a:pt x="0" y="711202"/>
                    <a:pt x="0" y="671551"/>
                  </a:cubicBezTo>
                  <a:lnTo>
                    <a:pt x="0" y="149505"/>
                  </a:lnTo>
                  <a:cubicBezTo>
                    <a:pt x="0" y="109854"/>
                    <a:pt x="15751" y="71826"/>
                    <a:pt x="43789" y="43789"/>
                  </a:cubicBezTo>
                  <a:cubicBezTo>
                    <a:pt x="71826" y="15751"/>
                    <a:pt x="109854" y="0"/>
                    <a:pt x="149505" y="0"/>
                  </a:cubicBezTo>
                  <a:close/>
                </a:path>
              </a:pathLst>
            </a:custGeom>
            <a:solidFill>
              <a:srgbClr val="0B3C5A"/>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978647" y="5992512"/>
            <a:ext cx="2640975" cy="633715"/>
          </a:xfrm>
          <a:prstGeom prst="rect">
            <a:avLst/>
          </a:prstGeom>
        </p:spPr>
        <p:txBody>
          <a:bodyPr anchor="t" rtlCol="false" tIns="0" lIns="0" bIns="0" rIns="0">
            <a:spAutoFit/>
          </a:bodyPr>
          <a:lstStyle/>
          <a:p>
            <a:pPr algn="ctr" marL="387022" indent="-193511" lvl="1">
              <a:lnSpc>
                <a:spcPts val="2509"/>
              </a:lnSpc>
              <a:buFont typeface="Arial"/>
              <a:buChar char="•"/>
            </a:pPr>
            <a:r>
              <a:rPr lang="en-US" sz="1792">
                <a:solidFill>
                  <a:srgbClr val="FFFFFF"/>
                </a:solidFill>
                <a:latin typeface="Roboto Condensed"/>
              </a:rPr>
              <a:t>Understanding concepts</a:t>
            </a:r>
          </a:p>
          <a:p>
            <a:pPr algn="ctr" marL="387022" indent="-193511" lvl="1">
              <a:lnSpc>
                <a:spcPts val="2509"/>
              </a:lnSpc>
              <a:buFont typeface="Arial"/>
              <a:buChar char="•"/>
            </a:pPr>
            <a:r>
              <a:rPr lang="en-US" sz="1792">
                <a:solidFill>
                  <a:srgbClr val="FFFFFF"/>
                </a:solidFill>
                <a:latin typeface="Roboto Condensed"/>
              </a:rPr>
              <a:t>Literary Review</a:t>
            </a:r>
          </a:p>
        </p:txBody>
      </p:sp>
      <p:sp>
        <p:nvSpPr>
          <p:cNvPr name="TextBox 42" id="42"/>
          <p:cNvSpPr txBox="true"/>
          <p:nvPr/>
        </p:nvSpPr>
        <p:spPr>
          <a:xfrm rot="0">
            <a:off x="3768374" y="5707856"/>
            <a:ext cx="2533405" cy="1212552"/>
          </a:xfrm>
          <a:prstGeom prst="rect">
            <a:avLst/>
          </a:prstGeom>
        </p:spPr>
        <p:txBody>
          <a:bodyPr anchor="t" rtlCol="false" tIns="0" lIns="0" bIns="0" rIns="0">
            <a:spAutoFit/>
          </a:bodyPr>
          <a:lstStyle/>
          <a:p>
            <a:pPr algn="ctr" marL="377824" indent="-188912" lvl="1">
              <a:lnSpc>
                <a:spcPts val="2449"/>
              </a:lnSpc>
              <a:buFont typeface="Arial"/>
              <a:buChar char="•"/>
            </a:pPr>
            <a:r>
              <a:rPr lang="en-US" sz="1749">
                <a:solidFill>
                  <a:srgbClr val="FFFFFF"/>
                </a:solidFill>
                <a:latin typeface="Roboto Condensed"/>
              </a:rPr>
              <a:t>Software Requirements Specification</a:t>
            </a:r>
          </a:p>
          <a:p>
            <a:pPr algn="ctr" marL="377824" indent="-188912" lvl="1">
              <a:lnSpc>
                <a:spcPts val="2449"/>
              </a:lnSpc>
              <a:buFont typeface="Arial"/>
              <a:buChar char="•"/>
            </a:pPr>
            <a:r>
              <a:rPr lang="en-US" sz="1749">
                <a:solidFill>
                  <a:srgbClr val="FFFFFF"/>
                </a:solidFill>
                <a:latin typeface="Roboto Condensed"/>
              </a:rPr>
              <a:t>UI Design</a:t>
            </a:r>
          </a:p>
          <a:p>
            <a:pPr algn="ctr" marL="377824" indent="-188912" lvl="1">
              <a:lnSpc>
                <a:spcPts val="2449"/>
              </a:lnSpc>
              <a:buFont typeface="Arial"/>
              <a:buChar char="•"/>
            </a:pPr>
            <a:r>
              <a:rPr lang="en-US" sz="1749">
                <a:solidFill>
                  <a:srgbClr val="FFFFFF"/>
                </a:solidFill>
                <a:latin typeface="Roboto Condensed"/>
              </a:rPr>
              <a:t>VPN Pattern Reseacth</a:t>
            </a:r>
          </a:p>
        </p:txBody>
      </p:sp>
      <p:sp>
        <p:nvSpPr>
          <p:cNvPr name="TextBox 43" id="43"/>
          <p:cNvSpPr txBox="true"/>
          <p:nvPr/>
        </p:nvSpPr>
        <p:spPr>
          <a:xfrm rot="0">
            <a:off x="6506757" y="5555493"/>
            <a:ext cx="2533405" cy="1517278"/>
          </a:xfrm>
          <a:prstGeom prst="rect">
            <a:avLst/>
          </a:prstGeom>
        </p:spPr>
        <p:txBody>
          <a:bodyPr anchor="t" rtlCol="false" tIns="0" lIns="0" bIns="0" rIns="0">
            <a:spAutoFit/>
          </a:bodyPr>
          <a:lstStyle/>
          <a:p>
            <a:pPr algn="ctr" marL="377824" indent="-188912" lvl="1">
              <a:lnSpc>
                <a:spcPts val="2449"/>
              </a:lnSpc>
              <a:buFont typeface="Arial"/>
              <a:buChar char="•"/>
            </a:pPr>
            <a:r>
              <a:rPr lang="en-US" sz="1749">
                <a:solidFill>
                  <a:srgbClr val="FFFFFF"/>
                </a:solidFill>
                <a:latin typeface="Roboto Condensed"/>
              </a:rPr>
              <a:t>System Design and Architecture</a:t>
            </a:r>
          </a:p>
          <a:p>
            <a:pPr algn="ctr" marL="377824" indent="-188912" lvl="1">
              <a:lnSpc>
                <a:spcPts val="2449"/>
              </a:lnSpc>
              <a:buFont typeface="Arial"/>
              <a:buChar char="•"/>
            </a:pPr>
            <a:r>
              <a:rPr lang="en-US" sz="1749">
                <a:solidFill>
                  <a:srgbClr val="FFFFFF"/>
                </a:solidFill>
                <a:latin typeface="Roboto Condensed"/>
              </a:rPr>
              <a:t>Front End Development</a:t>
            </a:r>
          </a:p>
          <a:p>
            <a:pPr algn="ctr" marL="377824" indent="-188912" lvl="1">
              <a:lnSpc>
                <a:spcPts val="2449"/>
              </a:lnSpc>
              <a:buFont typeface="Arial"/>
              <a:buChar char="•"/>
            </a:pPr>
            <a:r>
              <a:rPr lang="en-US" sz="1749">
                <a:solidFill>
                  <a:srgbClr val="FFFFFF"/>
                </a:solidFill>
                <a:latin typeface="Roboto Condensed"/>
              </a:rPr>
              <a:t> Unit Testing</a:t>
            </a:r>
          </a:p>
          <a:p>
            <a:pPr algn="ctr" marL="377824" indent="-188912" lvl="1">
              <a:lnSpc>
                <a:spcPts val="2449"/>
              </a:lnSpc>
              <a:buFont typeface="Arial"/>
              <a:buChar char="•"/>
            </a:pPr>
            <a:r>
              <a:rPr lang="en-US" sz="1749">
                <a:solidFill>
                  <a:srgbClr val="FFFFFF"/>
                </a:solidFill>
                <a:latin typeface="Roboto Condensed"/>
              </a:rPr>
              <a:t> Documentation</a:t>
            </a:r>
          </a:p>
        </p:txBody>
      </p:sp>
      <p:sp>
        <p:nvSpPr>
          <p:cNvPr name="TextBox 44" id="44"/>
          <p:cNvSpPr txBox="true"/>
          <p:nvPr/>
        </p:nvSpPr>
        <p:spPr>
          <a:xfrm rot="0">
            <a:off x="9242982" y="5860218"/>
            <a:ext cx="2533405" cy="907827"/>
          </a:xfrm>
          <a:prstGeom prst="rect">
            <a:avLst/>
          </a:prstGeom>
        </p:spPr>
        <p:txBody>
          <a:bodyPr anchor="t" rtlCol="false" tIns="0" lIns="0" bIns="0" rIns="0">
            <a:spAutoFit/>
          </a:bodyPr>
          <a:lstStyle/>
          <a:p>
            <a:pPr algn="ctr" marL="377824" indent="-188912" lvl="1">
              <a:lnSpc>
                <a:spcPts val="2449"/>
              </a:lnSpc>
              <a:buFont typeface="Arial"/>
              <a:buChar char="•"/>
            </a:pPr>
            <a:r>
              <a:rPr lang="en-US" sz="1749">
                <a:solidFill>
                  <a:srgbClr val="FFFFFF"/>
                </a:solidFill>
                <a:latin typeface="Roboto Condensed"/>
              </a:rPr>
              <a:t>Back End Development</a:t>
            </a:r>
          </a:p>
          <a:p>
            <a:pPr algn="ctr" marL="377824" indent="-188912" lvl="1">
              <a:lnSpc>
                <a:spcPts val="2449"/>
              </a:lnSpc>
              <a:buFont typeface="Arial"/>
              <a:buChar char="•"/>
            </a:pPr>
            <a:r>
              <a:rPr lang="en-US" sz="1749">
                <a:solidFill>
                  <a:srgbClr val="FFFFFF"/>
                </a:solidFill>
                <a:latin typeface="Roboto Condensed"/>
              </a:rPr>
              <a:t> Unit Testing</a:t>
            </a:r>
          </a:p>
          <a:p>
            <a:pPr algn="ctr" marL="377824" indent="-188912" lvl="1">
              <a:lnSpc>
                <a:spcPts val="2449"/>
              </a:lnSpc>
              <a:buFont typeface="Arial"/>
              <a:buChar char="•"/>
            </a:pPr>
            <a:r>
              <a:rPr lang="en-US" sz="1749">
                <a:solidFill>
                  <a:srgbClr val="FFFFFF"/>
                </a:solidFill>
                <a:latin typeface="Roboto Condensed"/>
              </a:rPr>
              <a:t> Documentation</a:t>
            </a:r>
          </a:p>
        </p:txBody>
      </p:sp>
      <p:sp>
        <p:nvSpPr>
          <p:cNvPr name="TextBox 45" id="45"/>
          <p:cNvSpPr txBox="true"/>
          <p:nvPr/>
        </p:nvSpPr>
        <p:spPr>
          <a:xfrm rot="0">
            <a:off x="11971570" y="5707856"/>
            <a:ext cx="2533405" cy="1212552"/>
          </a:xfrm>
          <a:prstGeom prst="rect">
            <a:avLst/>
          </a:prstGeom>
        </p:spPr>
        <p:txBody>
          <a:bodyPr anchor="t" rtlCol="false" tIns="0" lIns="0" bIns="0" rIns="0">
            <a:spAutoFit/>
          </a:bodyPr>
          <a:lstStyle/>
          <a:p>
            <a:pPr algn="ctr" marL="377824" indent="-188912" lvl="1">
              <a:lnSpc>
                <a:spcPts val="2449"/>
              </a:lnSpc>
              <a:buFont typeface="Arial"/>
              <a:buChar char="•"/>
            </a:pPr>
            <a:r>
              <a:rPr lang="en-US" sz="1749">
                <a:solidFill>
                  <a:srgbClr val="FFFFFF"/>
                </a:solidFill>
                <a:latin typeface="Roboto Condensed"/>
              </a:rPr>
              <a:t>Integration and System Testing</a:t>
            </a:r>
          </a:p>
          <a:p>
            <a:pPr algn="ctr" marL="377824" indent="-188912" lvl="1">
              <a:lnSpc>
                <a:spcPts val="2449"/>
              </a:lnSpc>
              <a:buFont typeface="Arial"/>
              <a:buChar char="•"/>
            </a:pPr>
            <a:r>
              <a:rPr lang="en-US" sz="1749">
                <a:solidFill>
                  <a:srgbClr val="FFFFFF"/>
                </a:solidFill>
                <a:latin typeface="Roboto Condensed"/>
              </a:rPr>
              <a:t>Testing Non-Functional Requirements</a:t>
            </a:r>
          </a:p>
        </p:txBody>
      </p:sp>
      <p:sp>
        <p:nvSpPr>
          <p:cNvPr name="TextBox 46" id="46"/>
          <p:cNvSpPr txBox="true"/>
          <p:nvPr/>
        </p:nvSpPr>
        <p:spPr>
          <a:xfrm rot="0">
            <a:off x="14715433" y="5707856"/>
            <a:ext cx="2533405" cy="1212552"/>
          </a:xfrm>
          <a:prstGeom prst="rect">
            <a:avLst/>
          </a:prstGeom>
        </p:spPr>
        <p:txBody>
          <a:bodyPr anchor="t" rtlCol="false" tIns="0" lIns="0" bIns="0" rIns="0">
            <a:spAutoFit/>
          </a:bodyPr>
          <a:lstStyle/>
          <a:p>
            <a:pPr algn="ctr" marL="377824" indent="-188912" lvl="1">
              <a:lnSpc>
                <a:spcPts val="2449"/>
              </a:lnSpc>
              <a:buFont typeface="Arial"/>
              <a:buChar char="•"/>
            </a:pPr>
            <a:r>
              <a:rPr lang="en-US" sz="1749">
                <a:solidFill>
                  <a:srgbClr val="FFFFFF"/>
                </a:solidFill>
                <a:latin typeface="Roboto Condensed"/>
              </a:rPr>
              <a:t>Deployment (Beta Release)</a:t>
            </a:r>
          </a:p>
          <a:p>
            <a:pPr algn="ctr" marL="377824" indent="-188912" lvl="1">
              <a:lnSpc>
                <a:spcPts val="2449"/>
              </a:lnSpc>
              <a:buFont typeface="Arial"/>
              <a:buChar char="•"/>
            </a:pPr>
            <a:r>
              <a:rPr lang="en-US" sz="1749">
                <a:solidFill>
                  <a:srgbClr val="FFFFFF"/>
                </a:solidFill>
                <a:latin typeface="Roboto Condensed"/>
              </a:rPr>
              <a:t>Maintenance and Improvements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4484591">
            <a:off x="8757363" y="-5220173"/>
            <a:ext cx="3112322" cy="9830537"/>
            <a:chOff x="0" y="0"/>
            <a:chExt cx="819706" cy="2589113"/>
          </a:xfrm>
        </p:grpSpPr>
        <p:sp>
          <p:nvSpPr>
            <p:cNvPr name="Freeform 3" id="3"/>
            <p:cNvSpPr/>
            <p:nvPr/>
          </p:nvSpPr>
          <p:spPr>
            <a:xfrm flipH="false" flipV="false" rot="0">
              <a:off x="0" y="0"/>
              <a:ext cx="819706" cy="2589113"/>
            </a:xfrm>
            <a:custGeom>
              <a:avLst/>
              <a:gdLst/>
              <a:ahLst/>
              <a:cxnLst/>
              <a:rect r="r" b="b" t="t" l="l"/>
              <a:pathLst>
                <a:path h="2589113" w="819706">
                  <a:moveTo>
                    <a:pt x="0" y="0"/>
                  </a:moveTo>
                  <a:lnTo>
                    <a:pt x="819706" y="0"/>
                  </a:lnTo>
                  <a:lnTo>
                    <a:pt x="819706" y="2589113"/>
                  </a:lnTo>
                  <a:lnTo>
                    <a:pt x="0" y="2589113"/>
                  </a:lnTo>
                  <a:close/>
                </a:path>
              </a:pathLst>
            </a:custGeom>
            <a:solidFill>
              <a:srgbClr val="49718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995542">
            <a:off x="13963792" y="-1538917"/>
            <a:ext cx="6190387" cy="12187601"/>
            <a:chOff x="0" y="0"/>
            <a:chExt cx="1630390" cy="3209903"/>
          </a:xfrm>
        </p:grpSpPr>
        <p:sp>
          <p:nvSpPr>
            <p:cNvPr name="Freeform 6" id="6"/>
            <p:cNvSpPr/>
            <p:nvPr/>
          </p:nvSpPr>
          <p:spPr>
            <a:xfrm flipH="false" flipV="false" rot="0">
              <a:off x="0" y="0"/>
              <a:ext cx="1630390" cy="3209903"/>
            </a:xfrm>
            <a:custGeom>
              <a:avLst/>
              <a:gdLst/>
              <a:ahLst/>
              <a:cxnLst/>
              <a:rect r="r" b="b" t="t" l="l"/>
              <a:pathLst>
                <a:path h="3209903" w="1630390">
                  <a:moveTo>
                    <a:pt x="0" y="0"/>
                  </a:moveTo>
                  <a:lnTo>
                    <a:pt x="1630390" y="0"/>
                  </a:lnTo>
                  <a:lnTo>
                    <a:pt x="1630390" y="3209903"/>
                  </a:lnTo>
                  <a:lnTo>
                    <a:pt x="0" y="3209903"/>
                  </a:lnTo>
                  <a:close/>
                </a:path>
              </a:pathLst>
            </a:custGeom>
            <a:solidFill>
              <a:srgbClr val="0B132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8100000">
            <a:off x="15504676" y="-466775"/>
            <a:ext cx="4655245" cy="5019188"/>
          </a:xfrm>
          <a:custGeom>
            <a:avLst/>
            <a:gdLst/>
            <a:ahLst/>
            <a:cxnLst/>
            <a:rect r="r" b="b" t="t" l="l"/>
            <a:pathLst>
              <a:path h="5019188" w="4655245">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46201" r="-61881" b="0"/>
            </a:stretch>
          </a:blipFill>
        </p:spPr>
      </p:sp>
      <p:sp>
        <p:nvSpPr>
          <p:cNvPr name="Freeform 9" id="9"/>
          <p:cNvSpPr/>
          <p:nvPr/>
        </p:nvSpPr>
        <p:spPr>
          <a:xfrm flipH="true" flipV="false" rot="0">
            <a:off x="465337" y="2083581"/>
            <a:ext cx="8247572" cy="2639223"/>
          </a:xfrm>
          <a:custGeom>
            <a:avLst/>
            <a:gdLst/>
            <a:ahLst/>
            <a:cxnLst/>
            <a:rect r="r" b="b" t="t" l="l"/>
            <a:pathLst>
              <a:path h="2639223" w="8247572">
                <a:moveTo>
                  <a:pt x="8247571" y="0"/>
                </a:moveTo>
                <a:lnTo>
                  <a:pt x="0" y="0"/>
                </a:lnTo>
                <a:lnTo>
                  <a:pt x="0" y="2639223"/>
                </a:lnTo>
                <a:lnTo>
                  <a:pt x="8247571" y="2639223"/>
                </a:lnTo>
                <a:lnTo>
                  <a:pt x="82475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65337" y="752996"/>
            <a:ext cx="8099761" cy="1212972"/>
          </a:xfrm>
          <a:prstGeom prst="rect">
            <a:avLst/>
          </a:prstGeom>
        </p:spPr>
        <p:txBody>
          <a:bodyPr anchor="t" rtlCol="false" tIns="0" lIns="0" bIns="0" rIns="0">
            <a:spAutoFit/>
          </a:bodyPr>
          <a:lstStyle/>
          <a:p>
            <a:pPr>
              <a:lnSpc>
                <a:spcPts val="9475"/>
              </a:lnSpc>
            </a:pPr>
            <a:r>
              <a:rPr lang="en-US" sz="8168">
                <a:solidFill>
                  <a:srgbClr val="0B1320"/>
                </a:solidFill>
                <a:latin typeface="League Spartan Bold"/>
              </a:rPr>
              <a:t>Work Division</a:t>
            </a:r>
          </a:p>
        </p:txBody>
      </p:sp>
      <p:sp>
        <p:nvSpPr>
          <p:cNvPr name="TextBox 11" id="11"/>
          <p:cNvSpPr txBox="true"/>
          <p:nvPr/>
        </p:nvSpPr>
        <p:spPr>
          <a:xfrm rot="0">
            <a:off x="950611" y="2318393"/>
            <a:ext cx="6705524" cy="1881576"/>
          </a:xfrm>
          <a:prstGeom prst="rect">
            <a:avLst/>
          </a:prstGeom>
        </p:spPr>
        <p:txBody>
          <a:bodyPr anchor="t" rtlCol="false" tIns="0" lIns="0" bIns="0" rIns="0">
            <a:spAutoFit/>
          </a:bodyPr>
          <a:lstStyle/>
          <a:p>
            <a:pPr marL="464533" indent="-232266" lvl="1">
              <a:lnSpc>
                <a:spcPts val="3829"/>
              </a:lnSpc>
              <a:buFont typeface="Arial"/>
              <a:buChar char="•"/>
            </a:pPr>
            <a:r>
              <a:rPr lang="en-US" sz="2151">
                <a:solidFill>
                  <a:srgbClr val="0B1320"/>
                </a:solidFill>
                <a:latin typeface="Kollektif"/>
              </a:rPr>
              <a:t>Environment Setting.</a:t>
            </a:r>
          </a:p>
          <a:p>
            <a:pPr marL="464533" indent="-232266" lvl="1">
              <a:lnSpc>
                <a:spcPts val="3829"/>
              </a:lnSpc>
              <a:buFont typeface="Arial"/>
              <a:buChar char="•"/>
            </a:pPr>
            <a:r>
              <a:rPr lang="en-US" sz="2151">
                <a:solidFill>
                  <a:srgbClr val="0B1320"/>
                </a:solidFill>
                <a:latin typeface="Kollektif"/>
              </a:rPr>
              <a:t>Implementing Mininet Topology and OpenFlow</a:t>
            </a:r>
          </a:p>
          <a:p>
            <a:pPr marL="464533" indent="-232266" lvl="1">
              <a:lnSpc>
                <a:spcPts val="3829"/>
              </a:lnSpc>
              <a:buFont typeface="Arial"/>
              <a:buChar char="•"/>
            </a:pPr>
            <a:r>
              <a:rPr lang="en-US" sz="2151">
                <a:solidFill>
                  <a:srgbClr val="0B1320"/>
                </a:solidFill>
                <a:latin typeface="Kollektif"/>
              </a:rPr>
              <a:t>Backend Development, Testing, and Documentation</a:t>
            </a:r>
          </a:p>
          <a:p>
            <a:pPr marL="464533" indent="-232266" lvl="1">
              <a:lnSpc>
                <a:spcPts val="3829"/>
              </a:lnSpc>
              <a:buFont typeface="Arial"/>
              <a:buChar char="•"/>
            </a:pPr>
            <a:r>
              <a:rPr lang="en-US" sz="2151">
                <a:solidFill>
                  <a:srgbClr val="0B1320"/>
                </a:solidFill>
                <a:latin typeface="Kollektif"/>
              </a:rPr>
              <a:t>Deployment</a:t>
            </a:r>
          </a:p>
        </p:txBody>
      </p:sp>
      <p:sp>
        <p:nvSpPr>
          <p:cNvPr name="TextBox 12" id="12"/>
          <p:cNvSpPr txBox="true"/>
          <p:nvPr/>
        </p:nvSpPr>
        <p:spPr>
          <a:xfrm rot="0">
            <a:off x="5598609" y="4090651"/>
            <a:ext cx="2607040" cy="579007"/>
          </a:xfrm>
          <a:prstGeom prst="rect">
            <a:avLst/>
          </a:prstGeom>
        </p:spPr>
        <p:txBody>
          <a:bodyPr anchor="t" rtlCol="false" tIns="0" lIns="0" bIns="0" rIns="0">
            <a:spAutoFit/>
          </a:bodyPr>
          <a:lstStyle/>
          <a:p>
            <a:pPr algn="ctr">
              <a:lnSpc>
                <a:spcPts val="4834"/>
              </a:lnSpc>
            </a:pPr>
            <a:r>
              <a:rPr lang="en-US" sz="3453">
                <a:solidFill>
                  <a:srgbClr val="F3F6FA"/>
                </a:solidFill>
                <a:latin typeface="League Spartan Bold"/>
              </a:rPr>
              <a:t>Hassan</a:t>
            </a:r>
          </a:p>
        </p:txBody>
      </p:sp>
      <p:sp>
        <p:nvSpPr>
          <p:cNvPr name="Freeform 13" id="13"/>
          <p:cNvSpPr/>
          <p:nvPr/>
        </p:nvSpPr>
        <p:spPr>
          <a:xfrm flipH="true" flipV="false" rot="0">
            <a:off x="824785" y="4818054"/>
            <a:ext cx="8247572" cy="2639223"/>
          </a:xfrm>
          <a:custGeom>
            <a:avLst/>
            <a:gdLst/>
            <a:ahLst/>
            <a:cxnLst/>
            <a:rect r="r" b="b" t="t" l="l"/>
            <a:pathLst>
              <a:path h="2639223" w="8247572">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205284" y="5024246"/>
            <a:ext cx="6705524" cy="1402516"/>
          </a:xfrm>
          <a:prstGeom prst="rect">
            <a:avLst/>
          </a:prstGeom>
        </p:spPr>
        <p:txBody>
          <a:bodyPr anchor="t" rtlCol="false" tIns="0" lIns="0" bIns="0" rIns="0">
            <a:spAutoFit/>
          </a:bodyPr>
          <a:lstStyle/>
          <a:p>
            <a:pPr marL="464533" indent="-232266" lvl="1">
              <a:lnSpc>
                <a:spcPts val="3829"/>
              </a:lnSpc>
              <a:buFont typeface="Arial"/>
              <a:buChar char="•"/>
            </a:pPr>
            <a:r>
              <a:rPr lang="en-US" sz="2151">
                <a:solidFill>
                  <a:srgbClr val="0B1320"/>
                </a:solidFill>
                <a:latin typeface="Kollektif"/>
              </a:rPr>
              <a:t>UI Design </a:t>
            </a:r>
          </a:p>
          <a:p>
            <a:pPr marL="464533" indent="-232266" lvl="1">
              <a:lnSpc>
                <a:spcPts val="3829"/>
              </a:lnSpc>
              <a:buFont typeface="Arial"/>
              <a:buChar char="•"/>
            </a:pPr>
            <a:r>
              <a:rPr lang="en-US" sz="2151">
                <a:solidFill>
                  <a:srgbClr val="0B1320"/>
                </a:solidFill>
                <a:latin typeface="Kollektif"/>
              </a:rPr>
              <a:t>Frontend Development, Testing, and Documentation</a:t>
            </a:r>
          </a:p>
          <a:p>
            <a:pPr marL="464533" indent="-232266" lvl="1">
              <a:lnSpc>
                <a:spcPts val="3829"/>
              </a:lnSpc>
              <a:buFont typeface="Arial"/>
              <a:buChar char="•"/>
            </a:pPr>
            <a:r>
              <a:rPr lang="en-US" sz="2151">
                <a:solidFill>
                  <a:srgbClr val="0B1320"/>
                </a:solidFill>
                <a:latin typeface="Kollektif"/>
              </a:rPr>
              <a:t>Non-functional Requirements Testing</a:t>
            </a:r>
          </a:p>
        </p:txBody>
      </p:sp>
      <p:sp>
        <p:nvSpPr>
          <p:cNvPr name="TextBox 15" id="15"/>
          <p:cNvSpPr txBox="true"/>
          <p:nvPr/>
        </p:nvSpPr>
        <p:spPr>
          <a:xfrm rot="0">
            <a:off x="5958058" y="6796549"/>
            <a:ext cx="2607040" cy="579007"/>
          </a:xfrm>
          <a:prstGeom prst="rect">
            <a:avLst/>
          </a:prstGeom>
        </p:spPr>
        <p:txBody>
          <a:bodyPr anchor="t" rtlCol="false" tIns="0" lIns="0" bIns="0" rIns="0">
            <a:spAutoFit/>
          </a:bodyPr>
          <a:lstStyle/>
          <a:p>
            <a:pPr algn="ctr">
              <a:lnSpc>
                <a:spcPts val="4834"/>
              </a:lnSpc>
            </a:pPr>
            <a:r>
              <a:rPr lang="en-US" sz="3453">
                <a:solidFill>
                  <a:srgbClr val="F3F6FA"/>
                </a:solidFill>
                <a:latin typeface="League Spartan Bold"/>
              </a:rPr>
              <a:t>Sameen</a:t>
            </a:r>
          </a:p>
        </p:txBody>
      </p:sp>
      <p:sp>
        <p:nvSpPr>
          <p:cNvPr name="Freeform 16" id="16"/>
          <p:cNvSpPr/>
          <p:nvPr/>
        </p:nvSpPr>
        <p:spPr>
          <a:xfrm flipH="true" flipV="false" rot="0">
            <a:off x="1332045" y="7647777"/>
            <a:ext cx="8247572" cy="2639223"/>
          </a:xfrm>
          <a:custGeom>
            <a:avLst/>
            <a:gdLst/>
            <a:ahLst/>
            <a:cxnLst/>
            <a:rect r="r" b="b" t="t" l="l"/>
            <a:pathLst>
              <a:path h="2639223" w="8247572">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626385" y="7857327"/>
            <a:ext cx="6705524" cy="1881576"/>
          </a:xfrm>
          <a:prstGeom prst="rect">
            <a:avLst/>
          </a:prstGeom>
        </p:spPr>
        <p:txBody>
          <a:bodyPr anchor="t" rtlCol="false" tIns="0" lIns="0" bIns="0" rIns="0">
            <a:spAutoFit/>
          </a:bodyPr>
          <a:lstStyle/>
          <a:p>
            <a:pPr marL="464533" indent="-232266" lvl="1">
              <a:lnSpc>
                <a:spcPts val="3829"/>
              </a:lnSpc>
              <a:buFont typeface="Arial"/>
              <a:buChar char="•"/>
            </a:pPr>
            <a:r>
              <a:rPr lang="en-US" sz="2151">
                <a:solidFill>
                  <a:srgbClr val="0B1320"/>
                </a:solidFill>
                <a:latin typeface="Kollektif"/>
              </a:rPr>
              <a:t>P4 Program </a:t>
            </a:r>
          </a:p>
          <a:p>
            <a:pPr marL="464533" indent="-232266" lvl="1">
              <a:lnSpc>
                <a:spcPts val="3829"/>
              </a:lnSpc>
              <a:buFont typeface="Arial"/>
              <a:buChar char="•"/>
            </a:pPr>
            <a:r>
              <a:rPr lang="en-US" sz="2151">
                <a:solidFill>
                  <a:srgbClr val="0B1320"/>
                </a:solidFill>
                <a:latin typeface="Kollektif"/>
              </a:rPr>
              <a:t>Pattern detection of VPNs</a:t>
            </a:r>
          </a:p>
          <a:p>
            <a:pPr marL="464533" indent="-232266" lvl="1">
              <a:lnSpc>
                <a:spcPts val="3829"/>
              </a:lnSpc>
              <a:buFont typeface="Arial"/>
              <a:buChar char="•"/>
            </a:pPr>
            <a:r>
              <a:rPr lang="en-US" sz="2151">
                <a:solidFill>
                  <a:srgbClr val="0B1320"/>
                </a:solidFill>
                <a:latin typeface="Kollektif"/>
              </a:rPr>
              <a:t>SRS and SDS</a:t>
            </a:r>
          </a:p>
          <a:p>
            <a:pPr marL="464533" indent="-232266" lvl="1">
              <a:lnSpc>
                <a:spcPts val="3829"/>
              </a:lnSpc>
              <a:buFont typeface="Arial"/>
              <a:buChar char="•"/>
            </a:pPr>
            <a:r>
              <a:rPr lang="en-US" sz="2151">
                <a:solidFill>
                  <a:srgbClr val="0B1320"/>
                </a:solidFill>
                <a:latin typeface="Kollektif"/>
              </a:rPr>
              <a:t>Maintenance and Improvement </a:t>
            </a:r>
          </a:p>
        </p:txBody>
      </p:sp>
      <p:sp>
        <p:nvSpPr>
          <p:cNvPr name="TextBox 18" id="18"/>
          <p:cNvSpPr txBox="true"/>
          <p:nvPr/>
        </p:nvSpPr>
        <p:spPr>
          <a:xfrm rot="0">
            <a:off x="6465317" y="9626272"/>
            <a:ext cx="2607040" cy="579007"/>
          </a:xfrm>
          <a:prstGeom prst="rect">
            <a:avLst/>
          </a:prstGeom>
        </p:spPr>
        <p:txBody>
          <a:bodyPr anchor="t" rtlCol="false" tIns="0" lIns="0" bIns="0" rIns="0">
            <a:spAutoFit/>
          </a:bodyPr>
          <a:lstStyle/>
          <a:p>
            <a:pPr algn="ctr">
              <a:lnSpc>
                <a:spcPts val="4834"/>
              </a:lnSpc>
            </a:pPr>
            <a:r>
              <a:rPr lang="en-US" sz="3453">
                <a:solidFill>
                  <a:srgbClr val="F3F6FA"/>
                </a:solidFill>
                <a:latin typeface="League Spartan Bold"/>
              </a:rPr>
              <a:t>Mutual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4029962">
            <a:off x="8865081" y="3586819"/>
            <a:ext cx="15424018" cy="8073552"/>
            <a:chOff x="0" y="0"/>
            <a:chExt cx="4062293" cy="2126368"/>
          </a:xfrm>
        </p:grpSpPr>
        <p:sp>
          <p:nvSpPr>
            <p:cNvPr name="Freeform 3" id="3"/>
            <p:cNvSpPr/>
            <p:nvPr/>
          </p:nvSpPr>
          <p:spPr>
            <a:xfrm flipH="false" flipV="false" rot="0">
              <a:off x="0" y="0"/>
              <a:ext cx="4062293" cy="2126368"/>
            </a:xfrm>
            <a:custGeom>
              <a:avLst/>
              <a:gdLst/>
              <a:ahLst/>
              <a:cxnLst/>
              <a:rect r="r" b="b" t="t" l="l"/>
              <a:pathLst>
                <a:path h="2126368" w="4062293">
                  <a:moveTo>
                    <a:pt x="0" y="0"/>
                  </a:moveTo>
                  <a:lnTo>
                    <a:pt x="4062293" y="0"/>
                  </a:lnTo>
                  <a:lnTo>
                    <a:pt x="4062293" y="2126368"/>
                  </a:lnTo>
                  <a:lnTo>
                    <a:pt x="0" y="2126368"/>
                  </a:lnTo>
                  <a:close/>
                </a:path>
              </a:pathLst>
            </a:custGeom>
            <a:solidFill>
              <a:srgbClr val="0B132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1499121"/>
            <a:ext cx="10987128" cy="1089101"/>
          </a:xfrm>
          <a:prstGeom prst="rect">
            <a:avLst/>
          </a:prstGeom>
        </p:spPr>
        <p:txBody>
          <a:bodyPr anchor="t" rtlCol="false" tIns="0" lIns="0" bIns="0" rIns="0">
            <a:spAutoFit/>
          </a:bodyPr>
          <a:lstStyle/>
          <a:p>
            <a:pPr>
              <a:lnSpc>
                <a:spcPts val="8133"/>
              </a:lnSpc>
            </a:pPr>
            <a:r>
              <a:rPr lang="en-US" sz="8299">
                <a:solidFill>
                  <a:srgbClr val="0B1320"/>
                </a:solidFill>
                <a:latin typeface="League Spartan"/>
              </a:rPr>
              <a:t>Costing</a:t>
            </a:r>
          </a:p>
        </p:txBody>
      </p:sp>
      <p:sp>
        <p:nvSpPr>
          <p:cNvPr name="Freeform 6" id="6"/>
          <p:cNvSpPr/>
          <p:nvPr/>
        </p:nvSpPr>
        <p:spPr>
          <a:xfrm flipH="true" flipV="true" rot="-4007976">
            <a:off x="5595920" y="6813080"/>
            <a:ext cx="4754343" cy="7494363"/>
          </a:xfrm>
          <a:custGeom>
            <a:avLst/>
            <a:gdLst/>
            <a:ahLst/>
            <a:cxnLst/>
            <a:rect r="r" b="b" t="t" l="l"/>
            <a:pathLst>
              <a:path h="7494363" w="4754343">
                <a:moveTo>
                  <a:pt x="4754344" y="7494363"/>
                </a:moveTo>
                <a:lnTo>
                  <a:pt x="0" y="7494363"/>
                </a:lnTo>
                <a:lnTo>
                  <a:pt x="0" y="0"/>
                </a:lnTo>
                <a:lnTo>
                  <a:pt x="4754344" y="0"/>
                </a:lnTo>
                <a:lnTo>
                  <a:pt x="4754344" y="7494363"/>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graphicFrame>
        <p:nvGraphicFramePr>
          <p:cNvPr name="Table 7" id="7"/>
          <p:cNvGraphicFramePr>
            <a:graphicFrameLocks noGrp="true"/>
          </p:cNvGraphicFramePr>
          <p:nvPr/>
        </p:nvGraphicFramePr>
        <p:xfrm>
          <a:off x="1028700" y="2784453"/>
          <a:ext cx="10987128" cy="3844740"/>
        </p:xfrm>
        <a:graphic>
          <a:graphicData uri="http://schemas.openxmlformats.org/drawingml/2006/table">
            <a:tbl>
              <a:tblPr/>
              <a:tblGrid>
                <a:gridCol w="7746442"/>
                <a:gridCol w="3240686"/>
              </a:tblGrid>
              <a:tr h="703721">
                <a:tc>
                  <a:txBody>
                    <a:bodyPr anchor="t" rtlCol="false"/>
                    <a:lstStyle/>
                    <a:p>
                      <a:pPr algn="ctr">
                        <a:lnSpc>
                          <a:spcPts val="3359"/>
                        </a:lnSpc>
                        <a:defRPr/>
                      </a:pPr>
                      <a:r>
                        <a:rPr lang="en-US" sz="2400" spc="180">
                          <a:solidFill>
                            <a:srgbClr val="000000"/>
                          </a:solidFill>
                          <a:latin typeface="League Spartan"/>
                        </a:rPr>
                        <a:t>ITEM</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c>
                  <a:txBody>
                    <a:bodyPr anchor="t" rtlCol="false"/>
                    <a:lstStyle/>
                    <a:p>
                      <a:pPr algn="ctr">
                        <a:lnSpc>
                          <a:spcPts val="3359"/>
                        </a:lnSpc>
                        <a:defRPr/>
                      </a:pPr>
                      <a:r>
                        <a:rPr lang="en-US" sz="2400" spc="180">
                          <a:solidFill>
                            <a:srgbClr val="000000"/>
                          </a:solidFill>
                          <a:latin typeface="League Spartan"/>
                        </a:rPr>
                        <a:t>COST</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r>
              <a:tr h="703721">
                <a:tc>
                  <a:txBody>
                    <a:bodyPr anchor="t" rtlCol="false"/>
                    <a:lstStyle/>
                    <a:p>
                      <a:pPr algn="ctr">
                        <a:lnSpc>
                          <a:spcPts val="3240"/>
                        </a:lnSpc>
                        <a:defRPr/>
                      </a:pPr>
                      <a:r>
                        <a:rPr lang="en-US" sz="2400">
                          <a:solidFill>
                            <a:srgbClr val="000000"/>
                          </a:solidFill>
                          <a:latin typeface="Kollektif"/>
                        </a:rPr>
                        <a:t> </a:t>
                      </a:r>
                      <a:r>
                        <a:rPr lang="en-US" sz="2400">
                          <a:solidFill>
                            <a:srgbClr val="000000"/>
                          </a:solidFill>
                          <a:latin typeface="Kollektif"/>
                        </a:rPr>
                        <a:t>Domain for 1 year</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3240"/>
                        </a:lnSpc>
                        <a:defRPr/>
                      </a:pPr>
                      <a:r>
                        <a:rPr lang="en-US" sz="2400">
                          <a:solidFill>
                            <a:srgbClr val="000000"/>
                          </a:solidFill>
                          <a:latin typeface="Kollektif"/>
                        </a:rPr>
                        <a:t>PKR 1300</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r h="1308039">
                <a:tc>
                  <a:txBody>
                    <a:bodyPr anchor="t" rtlCol="false"/>
                    <a:lstStyle/>
                    <a:p>
                      <a:pPr algn="ctr">
                        <a:lnSpc>
                          <a:spcPts val="3240"/>
                        </a:lnSpc>
                        <a:defRPr/>
                      </a:pPr>
                      <a:r>
                        <a:rPr lang="en-US" sz="2400">
                          <a:solidFill>
                            <a:srgbClr val="000000"/>
                          </a:solidFill>
                          <a:latin typeface="Kollektif"/>
                        </a:rPr>
                        <a:t>System to set up virtual Switch</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3240"/>
                        </a:lnSpc>
                        <a:defRPr/>
                      </a:pPr>
                      <a:r>
                        <a:rPr lang="en-US" sz="2400">
                          <a:solidFill>
                            <a:srgbClr val="000000"/>
                          </a:solidFill>
                          <a:latin typeface="Kollektif"/>
                        </a:rPr>
                        <a:t>PKR 60,000</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r h="1129259">
                <a:tc>
                  <a:txBody>
                    <a:bodyPr anchor="t" rtlCol="false"/>
                    <a:lstStyle/>
                    <a:p>
                      <a:pPr algn="ctr">
                        <a:lnSpc>
                          <a:spcPts val="3240"/>
                        </a:lnSpc>
                        <a:defRPr/>
                      </a:pPr>
                      <a:r>
                        <a:rPr lang="en-US" sz="2400">
                          <a:solidFill>
                            <a:srgbClr val="000000"/>
                          </a:solidFill>
                          <a:latin typeface="Kollektif Bold"/>
                        </a:rPr>
                        <a:t>(Optional) </a:t>
                      </a:r>
                      <a:r>
                        <a:rPr lang="en-US" sz="2400">
                          <a:solidFill>
                            <a:srgbClr val="000000"/>
                          </a:solidFill>
                          <a:latin typeface="Kollektif"/>
                        </a:rPr>
                        <a:t>Edgecore DCS802-12.8T Programmable Data Center Switch</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3240"/>
                        </a:lnSpc>
                        <a:defRPr/>
                      </a:pPr>
                      <a:r>
                        <a:rPr lang="en-US" sz="2400">
                          <a:solidFill>
                            <a:srgbClr val="000000"/>
                          </a:solidFill>
                          <a:latin typeface="Kollektif"/>
                        </a:rPr>
                        <a:t>$ 32,000</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true" rot="5400000">
            <a:off x="8996924" y="-1810932"/>
            <a:ext cx="11205779" cy="10911627"/>
          </a:xfrm>
          <a:custGeom>
            <a:avLst/>
            <a:gdLst/>
            <a:ahLst/>
            <a:cxnLst/>
            <a:rect r="r" b="b" t="t" l="l"/>
            <a:pathLst>
              <a:path h="10911627" w="11205779">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03481">
            <a:off x="-1558769" y="-2721739"/>
            <a:ext cx="7821074" cy="19539727"/>
            <a:chOff x="0" y="0"/>
            <a:chExt cx="2059871" cy="5146266"/>
          </a:xfrm>
        </p:grpSpPr>
        <p:sp>
          <p:nvSpPr>
            <p:cNvPr name="Freeform 4" id="4"/>
            <p:cNvSpPr/>
            <p:nvPr/>
          </p:nvSpPr>
          <p:spPr>
            <a:xfrm flipH="false" flipV="false" rot="0">
              <a:off x="0" y="0"/>
              <a:ext cx="2059872" cy="5146266"/>
            </a:xfrm>
            <a:custGeom>
              <a:avLst/>
              <a:gdLst/>
              <a:ahLst/>
              <a:cxnLst/>
              <a:rect r="r" b="b" t="t" l="l"/>
              <a:pathLst>
                <a:path h="5146266" w="2059872">
                  <a:moveTo>
                    <a:pt x="0" y="0"/>
                  </a:moveTo>
                  <a:lnTo>
                    <a:pt x="2059872" y="0"/>
                  </a:lnTo>
                  <a:lnTo>
                    <a:pt x="2059872" y="5146266"/>
                  </a:lnTo>
                  <a:lnTo>
                    <a:pt x="0" y="5146266"/>
                  </a:lnTo>
                  <a:close/>
                </a:path>
              </a:pathLst>
            </a:custGeom>
            <a:solidFill>
              <a:srgbClr val="0B132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25876">
            <a:off x="7248318" y="8786475"/>
            <a:ext cx="12022786" cy="2391367"/>
            <a:chOff x="0" y="0"/>
            <a:chExt cx="3166495" cy="629825"/>
          </a:xfrm>
        </p:grpSpPr>
        <p:sp>
          <p:nvSpPr>
            <p:cNvPr name="Freeform 7" id="7"/>
            <p:cNvSpPr/>
            <p:nvPr/>
          </p:nvSpPr>
          <p:spPr>
            <a:xfrm flipH="false" flipV="false" rot="0">
              <a:off x="0" y="0"/>
              <a:ext cx="3166495" cy="629825"/>
            </a:xfrm>
            <a:custGeom>
              <a:avLst/>
              <a:gdLst/>
              <a:ahLst/>
              <a:cxnLst/>
              <a:rect r="r" b="b" t="t" l="l"/>
              <a:pathLst>
                <a:path h="629825" w="3166495">
                  <a:moveTo>
                    <a:pt x="0" y="0"/>
                  </a:moveTo>
                  <a:lnTo>
                    <a:pt x="3166495" y="0"/>
                  </a:lnTo>
                  <a:lnTo>
                    <a:pt x="3166495" y="629825"/>
                  </a:lnTo>
                  <a:lnTo>
                    <a:pt x="0" y="629825"/>
                  </a:lnTo>
                  <a:close/>
                </a:path>
              </a:pathLst>
            </a:custGeom>
            <a:solidFill>
              <a:srgbClr val="497183"/>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5289240">
            <a:off x="-2960106" y="-896765"/>
            <a:ext cx="6656198" cy="5258396"/>
          </a:xfrm>
          <a:custGeom>
            <a:avLst/>
            <a:gdLst/>
            <a:ahLst/>
            <a:cxnLst/>
            <a:rect r="r" b="b" t="t" l="l"/>
            <a:pathLst>
              <a:path h="5258396" w="6656198">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728844" y="2057553"/>
            <a:ext cx="8530456" cy="1809540"/>
          </a:xfrm>
          <a:prstGeom prst="rect">
            <a:avLst/>
          </a:prstGeom>
        </p:spPr>
        <p:txBody>
          <a:bodyPr anchor="t" rtlCol="false" tIns="0" lIns="0" bIns="0" rIns="0">
            <a:spAutoFit/>
          </a:bodyPr>
          <a:lstStyle/>
          <a:p>
            <a:pPr algn="r">
              <a:lnSpc>
                <a:spcPts val="14706"/>
              </a:lnSpc>
            </a:pPr>
            <a:r>
              <a:rPr lang="en-US" sz="10504">
                <a:solidFill>
                  <a:srgbClr val="0B1320"/>
                </a:solidFill>
                <a:latin typeface="League Spartan Bold"/>
              </a:rPr>
              <a:t>Thank You</a:t>
            </a:r>
          </a:p>
        </p:txBody>
      </p:sp>
      <p:sp>
        <p:nvSpPr>
          <p:cNvPr name="TextBox 11" id="11"/>
          <p:cNvSpPr txBox="true"/>
          <p:nvPr/>
        </p:nvSpPr>
        <p:spPr>
          <a:xfrm rot="0">
            <a:off x="10102874" y="3743268"/>
            <a:ext cx="7156426" cy="1038129"/>
          </a:xfrm>
          <a:prstGeom prst="rect">
            <a:avLst/>
          </a:prstGeom>
        </p:spPr>
        <p:txBody>
          <a:bodyPr anchor="t" rtlCol="false" tIns="0" lIns="0" bIns="0" rIns="0">
            <a:spAutoFit/>
          </a:bodyPr>
          <a:lstStyle/>
          <a:p>
            <a:pPr algn="r">
              <a:lnSpc>
                <a:spcPts val="8403"/>
              </a:lnSpc>
            </a:pPr>
            <a:r>
              <a:rPr lang="en-US" sz="6002">
                <a:solidFill>
                  <a:srgbClr val="1C3F60"/>
                </a:solidFill>
                <a:latin typeface="Kollektif"/>
              </a:rPr>
              <a:t>For Your Attention</a:t>
            </a:r>
          </a:p>
        </p:txBody>
      </p:sp>
      <p:sp>
        <p:nvSpPr>
          <p:cNvPr name="AutoShape 12" id="12"/>
          <p:cNvSpPr/>
          <p:nvPr/>
        </p:nvSpPr>
        <p:spPr>
          <a:xfrm rot="-2168403">
            <a:off x="2758997" y="9336932"/>
            <a:ext cx="5768425" cy="0"/>
          </a:xfrm>
          <a:prstGeom prst="line">
            <a:avLst/>
          </a:prstGeom>
          <a:ln cap="flat" w="38100">
            <a:solidFill>
              <a:srgbClr val="F3F6FA"/>
            </a:solidFill>
            <a:prstDash val="solid"/>
            <a:headEnd type="none" len="sm" w="sm"/>
            <a:tailEnd type="none" len="sm" w="sm"/>
          </a:ln>
        </p:spPr>
      </p:sp>
      <p:sp>
        <p:nvSpPr>
          <p:cNvPr name="TextBox 13" id="13"/>
          <p:cNvSpPr txBox="true"/>
          <p:nvPr/>
        </p:nvSpPr>
        <p:spPr>
          <a:xfrm rot="0">
            <a:off x="8425669" y="5091017"/>
            <a:ext cx="8869164" cy="1566445"/>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B3C5A"/>
                </a:solidFill>
                <a:latin typeface="Canva Sans Bold"/>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437" y="-2968934"/>
            <a:ext cx="6922219" cy="10911627"/>
          </a:xfrm>
          <a:custGeom>
            <a:avLst/>
            <a:gdLst/>
            <a:ahLst/>
            <a:cxnLst/>
            <a:rect r="r" b="b" t="t" l="l"/>
            <a:pathLst>
              <a:path h="10911627" w="6922219">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1751933">
            <a:off x="179230" y="2590504"/>
            <a:ext cx="20414930" cy="11270142"/>
            <a:chOff x="0" y="0"/>
            <a:chExt cx="5376772" cy="2968268"/>
          </a:xfrm>
        </p:grpSpPr>
        <p:sp>
          <p:nvSpPr>
            <p:cNvPr name="Freeform 4" id="4"/>
            <p:cNvSpPr/>
            <p:nvPr/>
          </p:nvSpPr>
          <p:spPr>
            <a:xfrm flipH="false" flipV="false" rot="0">
              <a:off x="0" y="0"/>
              <a:ext cx="5376772" cy="2968268"/>
            </a:xfrm>
            <a:custGeom>
              <a:avLst/>
              <a:gdLst/>
              <a:ahLst/>
              <a:cxnLst/>
              <a:rect r="r" b="b" t="t" l="l"/>
              <a:pathLst>
                <a:path h="2968268" w="5376772">
                  <a:moveTo>
                    <a:pt x="0" y="0"/>
                  </a:moveTo>
                  <a:lnTo>
                    <a:pt x="5376772" y="0"/>
                  </a:lnTo>
                  <a:lnTo>
                    <a:pt x="5376772" y="2968268"/>
                  </a:lnTo>
                  <a:lnTo>
                    <a:pt x="0" y="2968268"/>
                  </a:lnTo>
                  <a:close/>
                </a:path>
              </a:pathLst>
            </a:custGeom>
            <a:solidFill>
              <a:srgbClr val="0B1320"/>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369120"/>
            <a:ext cx="7237570" cy="1409821"/>
          </a:xfrm>
          <a:prstGeom prst="rect">
            <a:avLst/>
          </a:prstGeom>
        </p:spPr>
        <p:txBody>
          <a:bodyPr anchor="t" rtlCol="false" tIns="0" lIns="0" bIns="0" rIns="0">
            <a:spAutoFit/>
          </a:bodyPr>
          <a:lstStyle/>
          <a:p>
            <a:pPr>
              <a:lnSpc>
                <a:spcPts val="11536"/>
              </a:lnSpc>
            </a:pPr>
            <a:r>
              <a:rPr lang="en-US" sz="8240">
                <a:solidFill>
                  <a:srgbClr val="0B1320"/>
                </a:solidFill>
                <a:latin typeface="League Spartan Bold"/>
              </a:rPr>
              <a:t>Overview</a:t>
            </a:r>
          </a:p>
        </p:txBody>
      </p:sp>
      <p:sp>
        <p:nvSpPr>
          <p:cNvPr name="TextBox 7" id="7"/>
          <p:cNvSpPr txBox="true"/>
          <p:nvPr/>
        </p:nvSpPr>
        <p:spPr>
          <a:xfrm rot="0">
            <a:off x="6444188" y="4304036"/>
            <a:ext cx="5342985" cy="4031519"/>
          </a:xfrm>
          <a:prstGeom prst="rect">
            <a:avLst/>
          </a:prstGeom>
        </p:spPr>
        <p:txBody>
          <a:bodyPr anchor="t" rtlCol="false" tIns="0" lIns="0" bIns="0" rIns="0">
            <a:spAutoFit/>
          </a:bodyPr>
          <a:lstStyle/>
          <a:p>
            <a:pPr marL="750469" indent="-375234" lvl="1">
              <a:lnSpc>
                <a:spcPts val="5387"/>
              </a:lnSpc>
              <a:buFont typeface="Arial"/>
              <a:buChar char="•"/>
            </a:pPr>
            <a:r>
              <a:rPr lang="en-US" sz="3476">
                <a:solidFill>
                  <a:srgbClr val="FFFFFF"/>
                </a:solidFill>
                <a:latin typeface="Kollektif"/>
              </a:rPr>
              <a:t>Introduction</a:t>
            </a:r>
          </a:p>
          <a:p>
            <a:pPr marL="750469" indent="-375234" lvl="1">
              <a:lnSpc>
                <a:spcPts val="5387"/>
              </a:lnSpc>
              <a:buFont typeface="Arial"/>
              <a:buChar char="•"/>
            </a:pPr>
            <a:r>
              <a:rPr lang="en-US" sz="3476">
                <a:solidFill>
                  <a:srgbClr val="FFFFFF"/>
                </a:solidFill>
                <a:latin typeface="Kollektif"/>
              </a:rPr>
              <a:t>Problem Statement</a:t>
            </a:r>
          </a:p>
          <a:p>
            <a:pPr marL="750469" indent="-375234" lvl="1">
              <a:lnSpc>
                <a:spcPts val="5387"/>
              </a:lnSpc>
              <a:buFont typeface="Arial"/>
              <a:buChar char="•"/>
            </a:pPr>
            <a:r>
              <a:rPr lang="en-US" sz="3476">
                <a:solidFill>
                  <a:srgbClr val="FFFFFF"/>
                </a:solidFill>
                <a:latin typeface="Kollektif"/>
              </a:rPr>
              <a:t>Literary Review</a:t>
            </a:r>
          </a:p>
          <a:p>
            <a:pPr marL="750469" indent="-375234" lvl="1">
              <a:lnSpc>
                <a:spcPts val="5387"/>
              </a:lnSpc>
              <a:buFont typeface="Arial"/>
              <a:buChar char="•"/>
            </a:pPr>
            <a:r>
              <a:rPr lang="en-US" sz="3476">
                <a:solidFill>
                  <a:srgbClr val="FFFFFF"/>
                </a:solidFill>
                <a:latin typeface="Kollektif"/>
              </a:rPr>
              <a:t>Value Proposition</a:t>
            </a:r>
          </a:p>
          <a:p>
            <a:pPr marL="750469" indent="-375234" lvl="1">
              <a:lnSpc>
                <a:spcPts val="5387"/>
              </a:lnSpc>
              <a:buFont typeface="Arial"/>
              <a:buChar char="•"/>
            </a:pPr>
            <a:r>
              <a:rPr lang="en-US" sz="3476">
                <a:solidFill>
                  <a:srgbClr val="FFFFFF"/>
                </a:solidFill>
                <a:latin typeface="Kollektif"/>
              </a:rPr>
              <a:t>Initial Phases Before Development</a:t>
            </a:r>
          </a:p>
        </p:txBody>
      </p:sp>
      <p:sp>
        <p:nvSpPr>
          <p:cNvPr name="TextBox 8" id="8"/>
          <p:cNvSpPr txBox="true"/>
          <p:nvPr/>
        </p:nvSpPr>
        <p:spPr>
          <a:xfrm rot="0">
            <a:off x="12124915" y="4304036"/>
            <a:ext cx="5450911" cy="4026789"/>
          </a:xfrm>
          <a:prstGeom prst="rect">
            <a:avLst/>
          </a:prstGeom>
        </p:spPr>
        <p:txBody>
          <a:bodyPr anchor="t" rtlCol="false" tIns="0" lIns="0" bIns="0" rIns="0">
            <a:spAutoFit/>
          </a:bodyPr>
          <a:lstStyle/>
          <a:p>
            <a:pPr marL="751332" indent="-375666" lvl="1">
              <a:lnSpc>
                <a:spcPts val="5394"/>
              </a:lnSpc>
              <a:buFont typeface="Arial"/>
              <a:buChar char="•"/>
            </a:pPr>
            <a:r>
              <a:rPr lang="en-US" sz="3479">
                <a:solidFill>
                  <a:srgbClr val="FFFFFF"/>
                </a:solidFill>
                <a:latin typeface="Kollektif"/>
              </a:rPr>
              <a:t>Technologies</a:t>
            </a:r>
          </a:p>
          <a:p>
            <a:pPr marL="751332" indent="-375666" lvl="1">
              <a:lnSpc>
                <a:spcPts val="5394"/>
              </a:lnSpc>
              <a:buFont typeface="Arial"/>
              <a:buChar char="•"/>
            </a:pPr>
            <a:r>
              <a:rPr lang="en-US" sz="3479">
                <a:solidFill>
                  <a:srgbClr val="FFFFFF"/>
                </a:solidFill>
                <a:latin typeface="Kollektif"/>
              </a:rPr>
              <a:t>Software Development Implementation</a:t>
            </a:r>
          </a:p>
          <a:p>
            <a:pPr marL="751332" indent="-375666" lvl="1">
              <a:lnSpc>
                <a:spcPts val="5394"/>
              </a:lnSpc>
              <a:buFont typeface="Arial"/>
              <a:buChar char="•"/>
            </a:pPr>
            <a:r>
              <a:rPr lang="en-US" sz="3479">
                <a:solidFill>
                  <a:srgbClr val="FFFFFF"/>
                </a:solidFill>
                <a:latin typeface="Kollektif"/>
              </a:rPr>
              <a:t>Project Milestones</a:t>
            </a:r>
          </a:p>
          <a:p>
            <a:pPr marL="751332" indent="-375666" lvl="1">
              <a:lnSpc>
                <a:spcPts val="5394"/>
              </a:lnSpc>
              <a:buFont typeface="Arial"/>
              <a:buChar char="•"/>
            </a:pPr>
            <a:r>
              <a:rPr lang="en-US" sz="3479">
                <a:solidFill>
                  <a:srgbClr val="FFFFFF"/>
                </a:solidFill>
                <a:latin typeface="Kollektif"/>
              </a:rPr>
              <a:t>Work Division</a:t>
            </a:r>
          </a:p>
          <a:p>
            <a:pPr marL="751332" indent="-375666" lvl="1">
              <a:lnSpc>
                <a:spcPts val="5394"/>
              </a:lnSpc>
              <a:buFont typeface="Arial"/>
              <a:buChar char="•"/>
            </a:pPr>
            <a:r>
              <a:rPr lang="en-US" sz="3479">
                <a:solidFill>
                  <a:srgbClr val="FFFFFF"/>
                </a:solidFill>
                <a:latin typeface="Kollektif"/>
              </a:rPr>
              <a:t>Costing</a:t>
            </a:r>
          </a:p>
        </p:txBody>
      </p:sp>
      <p:grpSp>
        <p:nvGrpSpPr>
          <p:cNvPr name="Group 9" id="9"/>
          <p:cNvGrpSpPr/>
          <p:nvPr/>
        </p:nvGrpSpPr>
        <p:grpSpPr>
          <a:xfrm rot="-4667749">
            <a:off x="14350320" y="-3994161"/>
            <a:ext cx="3720768" cy="7555779"/>
            <a:chOff x="0" y="0"/>
            <a:chExt cx="979955" cy="1990000"/>
          </a:xfrm>
        </p:grpSpPr>
        <p:sp>
          <p:nvSpPr>
            <p:cNvPr name="Freeform 10" id="10"/>
            <p:cNvSpPr/>
            <p:nvPr/>
          </p:nvSpPr>
          <p:spPr>
            <a:xfrm flipH="false" flipV="false" rot="0">
              <a:off x="0" y="0"/>
              <a:ext cx="979955" cy="1989999"/>
            </a:xfrm>
            <a:custGeom>
              <a:avLst/>
              <a:gdLst/>
              <a:ahLst/>
              <a:cxnLst/>
              <a:rect r="r" b="b" t="t" l="l"/>
              <a:pathLst>
                <a:path h="1989999" w="979955">
                  <a:moveTo>
                    <a:pt x="0" y="0"/>
                  </a:moveTo>
                  <a:lnTo>
                    <a:pt x="979955" y="0"/>
                  </a:lnTo>
                  <a:lnTo>
                    <a:pt x="979955" y="1989999"/>
                  </a:lnTo>
                  <a:lnTo>
                    <a:pt x="0" y="1989999"/>
                  </a:lnTo>
                  <a:close/>
                </a:path>
              </a:pathLst>
            </a:custGeom>
            <a:solidFill>
              <a:srgbClr val="497183"/>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rot="1970442">
            <a:off x="10642332" y="3587829"/>
            <a:ext cx="11643412" cy="0"/>
          </a:xfrm>
          <a:prstGeom prst="line">
            <a:avLst/>
          </a:prstGeom>
          <a:ln cap="flat" w="38100">
            <a:solidFill>
              <a:srgbClr val="F3F6FA"/>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0"/>
            <a:ext cx="10308563" cy="10308563"/>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t="0" r="-49999" b="0"/>
              </a:stretch>
            </a:blipFill>
          </p:spPr>
        </p:sp>
      </p:grpSp>
      <p:sp>
        <p:nvSpPr>
          <p:cNvPr name="Freeform 4" id="4"/>
          <p:cNvSpPr/>
          <p:nvPr/>
        </p:nvSpPr>
        <p:spPr>
          <a:xfrm flipH="true" flipV="true" rot="5400000">
            <a:off x="11208602" y="-4376167"/>
            <a:ext cx="5375133" cy="8472926"/>
          </a:xfrm>
          <a:custGeom>
            <a:avLst/>
            <a:gdLst/>
            <a:ahLst/>
            <a:cxnLst/>
            <a:rect r="r" b="b" t="t" l="l"/>
            <a:pathLst>
              <a:path h="8472926" w="5375133">
                <a:moveTo>
                  <a:pt x="5375133" y="8472925"/>
                </a:moveTo>
                <a:lnTo>
                  <a:pt x="0" y="8472925"/>
                </a:lnTo>
                <a:lnTo>
                  <a:pt x="0" y="0"/>
                </a:lnTo>
                <a:lnTo>
                  <a:pt x="5375133" y="0"/>
                </a:lnTo>
                <a:lnTo>
                  <a:pt x="5375133" y="8472925"/>
                </a:lnTo>
                <a:close/>
              </a:path>
            </a:pathLst>
          </a:custGeom>
          <a:blipFill>
            <a:blip r:embed="rId3">
              <a:extLst>
                <a:ext uri="{96DAC541-7B7A-43D3-8B79-37D633B846F1}">
                  <asvg:svgBlip xmlns:asvg="http://schemas.microsoft.com/office/drawing/2016/SVG/main" r:embed="rId4"/>
                </a:ext>
              </a:extLst>
            </a:blip>
            <a:stretch>
              <a:fillRect l="0" t="0" r="-61881" b="0"/>
            </a:stretch>
          </a:blipFill>
        </p:spPr>
      </p:sp>
      <p:sp>
        <p:nvSpPr>
          <p:cNvPr name="Freeform 5" id="5"/>
          <p:cNvSpPr/>
          <p:nvPr/>
        </p:nvSpPr>
        <p:spPr>
          <a:xfrm flipH="false" flipV="false" rot="5400000">
            <a:off x="-2126549" y="5719717"/>
            <a:ext cx="4632681" cy="5258396"/>
          </a:xfrm>
          <a:custGeom>
            <a:avLst/>
            <a:gdLst/>
            <a:ahLst/>
            <a:cxnLst/>
            <a:rect r="r" b="b" t="t" l="l"/>
            <a:pathLst>
              <a:path h="5258396" w="4632681">
                <a:moveTo>
                  <a:pt x="0" y="0"/>
                </a:moveTo>
                <a:lnTo>
                  <a:pt x="4632680" y="0"/>
                </a:lnTo>
                <a:lnTo>
                  <a:pt x="4632680" y="5258396"/>
                </a:lnTo>
                <a:lnTo>
                  <a:pt x="0" y="5258396"/>
                </a:lnTo>
                <a:lnTo>
                  <a:pt x="0" y="0"/>
                </a:lnTo>
                <a:close/>
              </a:path>
            </a:pathLst>
          </a:custGeom>
          <a:blipFill>
            <a:blip r:embed="rId5">
              <a:alphaModFix amt="48000"/>
              <a:extLst>
                <a:ext uri="{96DAC541-7B7A-43D3-8B79-37D633B846F1}">
                  <asvg:svgBlip xmlns:asvg="http://schemas.microsoft.com/office/drawing/2016/SVG/main" r:embed="rId6"/>
                </a:ext>
              </a:extLst>
            </a:blip>
            <a:stretch>
              <a:fillRect l="0" t="0" r="-43679" b="0"/>
            </a:stretch>
          </a:blipFill>
        </p:spPr>
      </p:sp>
      <p:grpSp>
        <p:nvGrpSpPr>
          <p:cNvPr name="Group 6" id="6"/>
          <p:cNvGrpSpPr/>
          <p:nvPr/>
        </p:nvGrpSpPr>
        <p:grpSpPr>
          <a:xfrm rot="-5845962">
            <a:off x="2694164" y="5655333"/>
            <a:ext cx="3720768" cy="12187601"/>
            <a:chOff x="0" y="0"/>
            <a:chExt cx="979955" cy="3209903"/>
          </a:xfrm>
        </p:grpSpPr>
        <p:sp>
          <p:nvSpPr>
            <p:cNvPr name="Freeform 7" id="7"/>
            <p:cNvSpPr/>
            <p:nvPr/>
          </p:nvSpPr>
          <p:spPr>
            <a:xfrm flipH="false" flipV="false" rot="0">
              <a:off x="0" y="0"/>
              <a:ext cx="979955" cy="3209903"/>
            </a:xfrm>
            <a:custGeom>
              <a:avLst/>
              <a:gdLst/>
              <a:ahLst/>
              <a:cxnLst/>
              <a:rect r="r" b="b" t="t" l="l"/>
              <a:pathLst>
                <a:path h="3209903" w="979955">
                  <a:moveTo>
                    <a:pt x="0" y="0"/>
                  </a:moveTo>
                  <a:lnTo>
                    <a:pt x="979955" y="0"/>
                  </a:lnTo>
                  <a:lnTo>
                    <a:pt x="979955" y="3209903"/>
                  </a:lnTo>
                  <a:lnTo>
                    <a:pt x="0" y="3209903"/>
                  </a:lnTo>
                  <a:close/>
                </a:path>
              </a:pathLst>
            </a:custGeom>
            <a:solidFill>
              <a:srgbClr val="0B132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1161369"/>
            <a:ext cx="8971636" cy="1409821"/>
          </a:xfrm>
          <a:prstGeom prst="rect">
            <a:avLst/>
          </a:prstGeom>
        </p:spPr>
        <p:txBody>
          <a:bodyPr anchor="t" rtlCol="false" tIns="0" lIns="0" bIns="0" rIns="0">
            <a:spAutoFit/>
          </a:bodyPr>
          <a:lstStyle/>
          <a:p>
            <a:pPr>
              <a:lnSpc>
                <a:spcPts val="11536"/>
              </a:lnSpc>
            </a:pPr>
            <a:r>
              <a:rPr lang="en-US" sz="8240">
                <a:solidFill>
                  <a:srgbClr val="0B1320"/>
                </a:solidFill>
                <a:latin typeface="League Spartan Bold"/>
              </a:rPr>
              <a:t>Introduction</a:t>
            </a:r>
          </a:p>
        </p:txBody>
      </p:sp>
      <p:grpSp>
        <p:nvGrpSpPr>
          <p:cNvPr name="Group 10" id="10"/>
          <p:cNvGrpSpPr/>
          <p:nvPr/>
        </p:nvGrpSpPr>
        <p:grpSpPr>
          <a:xfrm rot="0">
            <a:off x="1063555" y="3007912"/>
            <a:ext cx="7178821" cy="771525"/>
            <a:chOff x="0" y="0"/>
            <a:chExt cx="3781436" cy="406400"/>
          </a:xfrm>
        </p:grpSpPr>
        <p:sp>
          <p:nvSpPr>
            <p:cNvPr name="Freeform 11" id="11"/>
            <p:cNvSpPr/>
            <p:nvPr/>
          </p:nvSpPr>
          <p:spPr>
            <a:xfrm flipH="false" flipV="false" rot="0">
              <a:off x="203200" y="-326"/>
              <a:ext cx="3375037" cy="407051"/>
            </a:xfrm>
            <a:custGeom>
              <a:avLst/>
              <a:gdLst/>
              <a:ahLst/>
              <a:cxnLst/>
              <a:rect r="r" b="b" t="t" l="l"/>
              <a:pathLst>
                <a:path h="407051" w="3375037">
                  <a:moveTo>
                    <a:pt x="3375037" y="326"/>
                  </a:moveTo>
                  <a:cubicBezTo>
                    <a:pt x="3302224" y="0"/>
                    <a:pt x="3234802" y="38659"/>
                    <a:pt x="3198301" y="101663"/>
                  </a:cubicBezTo>
                  <a:cubicBezTo>
                    <a:pt x="3161801" y="164667"/>
                    <a:pt x="3161801" y="242385"/>
                    <a:pt x="3198301" y="305389"/>
                  </a:cubicBezTo>
                  <a:cubicBezTo>
                    <a:pt x="3234802" y="368393"/>
                    <a:pt x="3302224" y="407052"/>
                    <a:pt x="337503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2" id="1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38200" y="2907402"/>
            <a:ext cx="972544" cy="972544"/>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96966" y="4123331"/>
            <a:ext cx="7178821" cy="771525"/>
            <a:chOff x="0" y="0"/>
            <a:chExt cx="3781436" cy="406400"/>
          </a:xfrm>
        </p:grpSpPr>
        <p:sp>
          <p:nvSpPr>
            <p:cNvPr name="Freeform 17" id="17"/>
            <p:cNvSpPr/>
            <p:nvPr/>
          </p:nvSpPr>
          <p:spPr>
            <a:xfrm flipH="false" flipV="false" rot="0">
              <a:off x="203200" y="-326"/>
              <a:ext cx="3375037" cy="407051"/>
            </a:xfrm>
            <a:custGeom>
              <a:avLst/>
              <a:gdLst/>
              <a:ahLst/>
              <a:cxnLst/>
              <a:rect r="r" b="b" t="t" l="l"/>
              <a:pathLst>
                <a:path h="407051" w="3375037">
                  <a:moveTo>
                    <a:pt x="3375037" y="326"/>
                  </a:moveTo>
                  <a:cubicBezTo>
                    <a:pt x="3302224" y="0"/>
                    <a:pt x="3234802" y="38659"/>
                    <a:pt x="3198301" y="101663"/>
                  </a:cubicBezTo>
                  <a:cubicBezTo>
                    <a:pt x="3161801" y="164667"/>
                    <a:pt x="3161801" y="242385"/>
                    <a:pt x="3198301" y="305389"/>
                  </a:cubicBezTo>
                  <a:cubicBezTo>
                    <a:pt x="3234802" y="368393"/>
                    <a:pt x="3302224" y="407052"/>
                    <a:pt x="337503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38200" y="4022821"/>
            <a:ext cx="972544" cy="972544"/>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96966" y="5238750"/>
            <a:ext cx="7178821" cy="771525"/>
            <a:chOff x="0" y="0"/>
            <a:chExt cx="3781436" cy="406400"/>
          </a:xfrm>
        </p:grpSpPr>
        <p:sp>
          <p:nvSpPr>
            <p:cNvPr name="Freeform 23" id="23"/>
            <p:cNvSpPr/>
            <p:nvPr/>
          </p:nvSpPr>
          <p:spPr>
            <a:xfrm flipH="false" flipV="false" rot="0">
              <a:off x="203200" y="-326"/>
              <a:ext cx="3375037" cy="407051"/>
            </a:xfrm>
            <a:custGeom>
              <a:avLst/>
              <a:gdLst/>
              <a:ahLst/>
              <a:cxnLst/>
              <a:rect r="r" b="b" t="t" l="l"/>
              <a:pathLst>
                <a:path h="407051" w="3375037">
                  <a:moveTo>
                    <a:pt x="3375037" y="326"/>
                  </a:moveTo>
                  <a:cubicBezTo>
                    <a:pt x="3302224" y="0"/>
                    <a:pt x="3234802" y="38659"/>
                    <a:pt x="3198301" y="101663"/>
                  </a:cubicBezTo>
                  <a:cubicBezTo>
                    <a:pt x="3161801" y="164667"/>
                    <a:pt x="3161801" y="242385"/>
                    <a:pt x="3198301" y="305389"/>
                  </a:cubicBezTo>
                  <a:cubicBezTo>
                    <a:pt x="3234802" y="368393"/>
                    <a:pt x="3302224" y="407052"/>
                    <a:pt x="337503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24" id="2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838200" y="5138240"/>
            <a:ext cx="972544" cy="972544"/>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96966" y="6354169"/>
            <a:ext cx="7178821" cy="771525"/>
            <a:chOff x="0" y="0"/>
            <a:chExt cx="3781436" cy="406400"/>
          </a:xfrm>
        </p:grpSpPr>
        <p:sp>
          <p:nvSpPr>
            <p:cNvPr name="Freeform 29" id="29"/>
            <p:cNvSpPr/>
            <p:nvPr/>
          </p:nvSpPr>
          <p:spPr>
            <a:xfrm flipH="false" flipV="false" rot="0">
              <a:off x="203200" y="-326"/>
              <a:ext cx="3375037" cy="407051"/>
            </a:xfrm>
            <a:custGeom>
              <a:avLst/>
              <a:gdLst/>
              <a:ahLst/>
              <a:cxnLst/>
              <a:rect r="r" b="b" t="t" l="l"/>
              <a:pathLst>
                <a:path h="407051" w="3375037">
                  <a:moveTo>
                    <a:pt x="3375037" y="326"/>
                  </a:moveTo>
                  <a:cubicBezTo>
                    <a:pt x="3302224" y="0"/>
                    <a:pt x="3234802" y="38659"/>
                    <a:pt x="3198301" y="101663"/>
                  </a:cubicBezTo>
                  <a:cubicBezTo>
                    <a:pt x="3161801" y="164667"/>
                    <a:pt x="3161801" y="242385"/>
                    <a:pt x="3198301" y="305389"/>
                  </a:cubicBezTo>
                  <a:cubicBezTo>
                    <a:pt x="3234802" y="368393"/>
                    <a:pt x="3302224" y="407052"/>
                    <a:pt x="337503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30" id="30"/>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838200" y="6253660"/>
            <a:ext cx="972544" cy="972544"/>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2172236" y="3188887"/>
            <a:ext cx="5770135" cy="390525"/>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Importance of network security</a:t>
            </a:r>
          </a:p>
        </p:txBody>
      </p:sp>
      <p:sp>
        <p:nvSpPr>
          <p:cNvPr name="TextBox 35" id="35"/>
          <p:cNvSpPr txBox="true"/>
          <p:nvPr/>
        </p:nvSpPr>
        <p:spPr>
          <a:xfrm rot="0">
            <a:off x="2172236" y="4304306"/>
            <a:ext cx="6070140" cy="390525"/>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Encrypted Network Traffic Analysis</a:t>
            </a:r>
          </a:p>
        </p:txBody>
      </p:sp>
      <p:sp>
        <p:nvSpPr>
          <p:cNvPr name="TextBox 36" id="36"/>
          <p:cNvSpPr txBox="true"/>
          <p:nvPr/>
        </p:nvSpPr>
        <p:spPr>
          <a:xfrm rot="0">
            <a:off x="2172236" y="5419725"/>
            <a:ext cx="5770135" cy="390525"/>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Need to detect VPN usage</a:t>
            </a:r>
          </a:p>
        </p:txBody>
      </p:sp>
      <p:sp>
        <p:nvSpPr>
          <p:cNvPr name="TextBox 37" id="37"/>
          <p:cNvSpPr txBox="true"/>
          <p:nvPr/>
        </p:nvSpPr>
        <p:spPr>
          <a:xfrm rot="0">
            <a:off x="944193" y="3023787"/>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01</a:t>
            </a:r>
          </a:p>
        </p:txBody>
      </p:sp>
      <p:sp>
        <p:nvSpPr>
          <p:cNvPr name="TextBox 38" id="38"/>
          <p:cNvSpPr txBox="true"/>
          <p:nvPr/>
        </p:nvSpPr>
        <p:spPr>
          <a:xfrm rot="0">
            <a:off x="944193" y="4139206"/>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02</a:t>
            </a:r>
          </a:p>
        </p:txBody>
      </p:sp>
      <p:sp>
        <p:nvSpPr>
          <p:cNvPr name="TextBox 39" id="39"/>
          <p:cNvSpPr txBox="true"/>
          <p:nvPr/>
        </p:nvSpPr>
        <p:spPr>
          <a:xfrm rot="0">
            <a:off x="944193" y="5254625"/>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03</a:t>
            </a:r>
          </a:p>
        </p:txBody>
      </p:sp>
      <p:sp>
        <p:nvSpPr>
          <p:cNvPr name="TextBox 40" id="40"/>
          <p:cNvSpPr txBox="true"/>
          <p:nvPr/>
        </p:nvSpPr>
        <p:spPr>
          <a:xfrm rot="0">
            <a:off x="944193" y="6370044"/>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04</a:t>
            </a:r>
          </a:p>
        </p:txBody>
      </p:sp>
      <p:sp>
        <p:nvSpPr>
          <p:cNvPr name="TextBox 41" id="41"/>
          <p:cNvSpPr txBox="true"/>
          <p:nvPr/>
        </p:nvSpPr>
        <p:spPr>
          <a:xfrm rot="0">
            <a:off x="2172236" y="6534150"/>
            <a:ext cx="5770135" cy="390525"/>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P4 Language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472901" y="1963893"/>
            <a:ext cx="6989146" cy="11017126"/>
          </a:xfrm>
          <a:custGeom>
            <a:avLst/>
            <a:gdLst/>
            <a:ahLst/>
            <a:cxnLst/>
            <a:rect r="r" b="b" t="t" l="l"/>
            <a:pathLst>
              <a:path h="11017126" w="698914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3" id="3"/>
          <p:cNvGrpSpPr/>
          <p:nvPr/>
        </p:nvGrpSpPr>
        <p:grpSpPr>
          <a:xfrm rot="-5400000">
            <a:off x="11303005" y="-1619237"/>
            <a:ext cx="3720768" cy="9119754"/>
            <a:chOff x="0" y="0"/>
            <a:chExt cx="979955" cy="2401911"/>
          </a:xfrm>
        </p:grpSpPr>
        <p:sp>
          <p:nvSpPr>
            <p:cNvPr name="Freeform 4" id="4"/>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5400000">
            <a:off x="11303005" y="2786483"/>
            <a:ext cx="3720768" cy="9119754"/>
            <a:chOff x="0" y="0"/>
            <a:chExt cx="979955" cy="2401911"/>
          </a:xfrm>
        </p:grpSpPr>
        <p:sp>
          <p:nvSpPr>
            <p:cNvPr name="Freeform 7" id="7"/>
            <p:cNvSpPr/>
            <p:nvPr/>
          </p:nvSpPr>
          <p:spPr>
            <a:xfrm flipH="false" flipV="false" rot="0">
              <a:off x="0" y="0"/>
              <a:ext cx="979955" cy="2401911"/>
            </a:xfrm>
            <a:custGeom>
              <a:avLst/>
              <a:gdLst/>
              <a:ahLst/>
              <a:cxnLst/>
              <a:rect r="r" b="b" t="t" l="l"/>
              <a:pathLst>
                <a:path h="2401911" w="979955">
                  <a:moveTo>
                    <a:pt x="14565" y="0"/>
                  </a:moveTo>
                  <a:lnTo>
                    <a:pt x="965390" y="0"/>
                  </a:lnTo>
                  <a:cubicBezTo>
                    <a:pt x="969253" y="0"/>
                    <a:pt x="972958" y="1535"/>
                    <a:pt x="975689" y="4266"/>
                  </a:cubicBezTo>
                  <a:cubicBezTo>
                    <a:pt x="978421" y="6998"/>
                    <a:pt x="979955" y="10702"/>
                    <a:pt x="979955" y="14565"/>
                  </a:cubicBezTo>
                  <a:lnTo>
                    <a:pt x="979955" y="2387345"/>
                  </a:lnTo>
                  <a:cubicBezTo>
                    <a:pt x="979955" y="2391208"/>
                    <a:pt x="978421" y="2394913"/>
                    <a:pt x="975689" y="2397645"/>
                  </a:cubicBezTo>
                  <a:cubicBezTo>
                    <a:pt x="972958" y="2400376"/>
                    <a:pt x="969253" y="2401911"/>
                    <a:pt x="965390" y="2401911"/>
                  </a:cubicBezTo>
                  <a:lnTo>
                    <a:pt x="14565" y="2401911"/>
                  </a:lnTo>
                  <a:cubicBezTo>
                    <a:pt x="10702" y="2401911"/>
                    <a:pt x="6998" y="2400376"/>
                    <a:pt x="4266" y="2397645"/>
                  </a:cubicBezTo>
                  <a:cubicBezTo>
                    <a:pt x="1535" y="2394913"/>
                    <a:pt x="0" y="2391208"/>
                    <a:pt x="0" y="2387345"/>
                  </a:cubicBezTo>
                  <a:lnTo>
                    <a:pt x="0" y="14565"/>
                  </a:lnTo>
                  <a:cubicBezTo>
                    <a:pt x="0" y="10702"/>
                    <a:pt x="1535" y="6998"/>
                    <a:pt x="4266" y="4266"/>
                  </a:cubicBezTo>
                  <a:cubicBezTo>
                    <a:pt x="6998" y="1535"/>
                    <a:pt x="10702" y="0"/>
                    <a:pt x="14565" y="0"/>
                  </a:cubicBezTo>
                  <a:close/>
                </a:path>
              </a:pathLst>
            </a:custGeom>
            <a:solidFill>
              <a:srgbClr val="F3F6FA"/>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0">
            <a:off x="9136021" y="2406331"/>
            <a:ext cx="6614925" cy="0"/>
          </a:xfrm>
          <a:prstGeom prst="line">
            <a:avLst/>
          </a:prstGeom>
          <a:ln cap="flat" w="38100">
            <a:solidFill>
              <a:srgbClr val="0B1320"/>
            </a:solidFill>
            <a:prstDash val="solid"/>
            <a:headEnd type="none" len="sm" w="sm"/>
            <a:tailEnd type="none" len="sm" w="sm"/>
          </a:ln>
        </p:spPr>
      </p:sp>
      <p:sp>
        <p:nvSpPr>
          <p:cNvPr name="AutoShape 10" id="10"/>
          <p:cNvSpPr/>
          <p:nvPr/>
        </p:nvSpPr>
        <p:spPr>
          <a:xfrm rot="0">
            <a:off x="9136021" y="6850152"/>
            <a:ext cx="6614925" cy="0"/>
          </a:xfrm>
          <a:prstGeom prst="line">
            <a:avLst/>
          </a:prstGeom>
          <a:ln cap="flat" w="38100">
            <a:solidFill>
              <a:srgbClr val="0B1320"/>
            </a:solidFill>
            <a:prstDash val="solid"/>
            <a:headEnd type="none" len="sm" w="sm"/>
            <a:tailEnd type="none" len="sm" w="sm"/>
          </a:ln>
        </p:spPr>
      </p:sp>
      <p:sp>
        <p:nvSpPr>
          <p:cNvPr name="Freeform 11" id="11"/>
          <p:cNvSpPr/>
          <p:nvPr/>
        </p:nvSpPr>
        <p:spPr>
          <a:xfrm flipH="false" flipV="false" rot="0">
            <a:off x="1827380" y="3955100"/>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946906"/>
            <a:ext cx="6584480" cy="2450079"/>
          </a:xfrm>
          <a:prstGeom prst="rect">
            <a:avLst/>
          </a:prstGeom>
        </p:spPr>
        <p:txBody>
          <a:bodyPr anchor="t" rtlCol="false" tIns="0" lIns="0" bIns="0" rIns="0">
            <a:spAutoFit/>
          </a:bodyPr>
          <a:lstStyle/>
          <a:p>
            <a:pPr>
              <a:lnSpc>
                <a:spcPts val="9856"/>
              </a:lnSpc>
            </a:pPr>
            <a:r>
              <a:rPr lang="en-US" sz="7040">
                <a:solidFill>
                  <a:srgbClr val="F3F6FA"/>
                </a:solidFill>
                <a:latin typeface="League Spartan Bold"/>
              </a:rPr>
              <a:t>Problem Statement</a:t>
            </a:r>
          </a:p>
        </p:txBody>
      </p:sp>
      <p:sp>
        <p:nvSpPr>
          <p:cNvPr name="TextBox 13" id="13"/>
          <p:cNvSpPr txBox="true"/>
          <p:nvPr/>
        </p:nvSpPr>
        <p:spPr>
          <a:xfrm rot="0">
            <a:off x="9136021" y="1539796"/>
            <a:ext cx="4165401" cy="762468"/>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Problem 1</a:t>
            </a:r>
          </a:p>
        </p:txBody>
      </p:sp>
      <p:sp>
        <p:nvSpPr>
          <p:cNvPr name="TextBox 14" id="14"/>
          <p:cNvSpPr txBox="true"/>
          <p:nvPr/>
        </p:nvSpPr>
        <p:spPr>
          <a:xfrm rot="0">
            <a:off x="9136021" y="2518999"/>
            <a:ext cx="7536190" cy="1951464"/>
          </a:xfrm>
          <a:prstGeom prst="rect">
            <a:avLst/>
          </a:prstGeom>
        </p:spPr>
        <p:txBody>
          <a:bodyPr anchor="t" rtlCol="false" tIns="0" lIns="0" bIns="0" rIns="0">
            <a:spAutoFit/>
          </a:bodyPr>
          <a:lstStyle/>
          <a:p>
            <a:pPr algn="just">
              <a:lnSpc>
                <a:spcPts val="3933"/>
              </a:lnSpc>
            </a:pPr>
            <a:r>
              <a:rPr lang="en-US" sz="2210">
                <a:solidFill>
                  <a:srgbClr val="0B1320"/>
                </a:solidFill>
                <a:latin typeface="Kollektif"/>
              </a:rPr>
              <a:t>The proliferation of VPNs poses a challenge to network administrators, as these tools can bypass security measures and access restricted content. This poses security risks, violates agreements, and slows network performance</a:t>
            </a:r>
          </a:p>
        </p:txBody>
      </p:sp>
      <p:sp>
        <p:nvSpPr>
          <p:cNvPr name="TextBox 15" id="15"/>
          <p:cNvSpPr txBox="true"/>
          <p:nvPr/>
        </p:nvSpPr>
        <p:spPr>
          <a:xfrm rot="0">
            <a:off x="9136021" y="5945517"/>
            <a:ext cx="4165401" cy="762468"/>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Problem 2</a:t>
            </a:r>
          </a:p>
        </p:txBody>
      </p:sp>
      <p:sp>
        <p:nvSpPr>
          <p:cNvPr name="TextBox 16" id="16"/>
          <p:cNvSpPr txBox="true"/>
          <p:nvPr/>
        </p:nvSpPr>
        <p:spPr>
          <a:xfrm rot="0">
            <a:off x="9136021" y="6964452"/>
            <a:ext cx="7536190" cy="1456461"/>
          </a:xfrm>
          <a:prstGeom prst="rect">
            <a:avLst/>
          </a:prstGeom>
        </p:spPr>
        <p:txBody>
          <a:bodyPr anchor="t" rtlCol="false" tIns="0" lIns="0" bIns="0" rIns="0">
            <a:spAutoFit/>
          </a:bodyPr>
          <a:lstStyle/>
          <a:p>
            <a:pPr algn="just">
              <a:lnSpc>
                <a:spcPts val="3933"/>
              </a:lnSpc>
            </a:pPr>
            <a:r>
              <a:rPr lang="en-US" sz="2210">
                <a:solidFill>
                  <a:srgbClr val="0B1320"/>
                </a:solidFill>
                <a:latin typeface="Kollektif"/>
              </a:rPr>
              <a:t>Existing methods often struggle to identify VPN traffic due to encryption and masking techniques employed by VPN services.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592764" y="8516663"/>
            <a:ext cx="19665504" cy="3108808"/>
            <a:chOff x="0" y="0"/>
            <a:chExt cx="5179392" cy="818781"/>
          </a:xfrm>
        </p:grpSpPr>
        <p:sp>
          <p:nvSpPr>
            <p:cNvPr name="Freeform 3" id="3"/>
            <p:cNvSpPr/>
            <p:nvPr/>
          </p:nvSpPr>
          <p:spPr>
            <a:xfrm flipH="false" flipV="false" rot="0">
              <a:off x="0" y="0"/>
              <a:ext cx="5179392" cy="818781"/>
            </a:xfrm>
            <a:custGeom>
              <a:avLst/>
              <a:gdLst/>
              <a:ahLst/>
              <a:cxnLst/>
              <a:rect r="r" b="b" t="t" l="l"/>
              <a:pathLst>
                <a:path h="818781" w="5179392">
                  <a:moveTo>
                    <a:pt x="0" y="0"/>
                  </a:moveTo>
                  <a:lnTo>
                    <a:pt x="5179392" y="0"/>
                  </a:lnTo>
                  <a:lnTo>
                    <a:pt x="5179392" y="818781"/>
                  </a:lnTo>
                  <a:lnTo>
                    <a:pt x="0" y="818781"/>
                  </a:lnTo>
                  <a:close/>
                </a:path>
              </a:pathLst>
            </a:custGeom>
            <a:solidFill>
              <a:srgbClr val="0B132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10800000">
            <a:off x="-127394" y="2124356"/>
            <a:ext cx="6989146" cy="11017126"/>
          </a:xfrm>
          <a:custGeom>
            <a:avLst/>
            <a:gdLst/>
            <a:ahLst/>
            <a:cxnLst/>
            <a:rect r="r" b="b" t="t" l="l"/>
            <a:pathLst>
              <a:path h="11017126" w="698914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grpSp>
        <p:nvGrpSpPr>
          <p:cNvPr name="Group 6" id="6"/>
          <p:cNvGrpSpPr/>
          <p:nvPr/>
        </p:nvGrpSpPr>
        <p:grpSpPr>
          <a:xfrm rot="-4483572">
            <a:off x="13587807" y="2629084"/>
            <a:ext cx="9271532" cy="3826079"/>
            <a:chOff x="0" y="0"/>
            <a:chExt cx="2441885" cy="1007692"/>
          </a:xfrm>
        </p:grpSpPr>
        <p:sp>
          <p:nvSpPr>
            <p:cNvPr name="Freeform 7" id="7"/>
            <p:cNvSpPr/>
            <p:nvPr/>
          </p:nvSpPr>
          <p:spPr>
            <a:xfrm flipH="false" flipV="false" rot="0">
              <a:off x="0" y="0"/>
              <a:ext cx="2441885" cy="1007691"/>
            </a:xfrm>
            <a:custGeom>
              <a:avLst/>
              <a:gdLst/>
              <a:ahLst/>
              <a:cxnLst/>
              <a:rect r="r" b="b" t="t" l="l"/>
              <a:pathLst>
                <a:path h="1007691" w="2441885">
                  <a:moveTo>
                    <a:pt x="0" y="0"/>
                  </a:moveTo>
                  <a:lnTo>
                    <a:pt x="2441885" y="0"/>
                  </a:lnTo>
                  <a:lnTo>
                    <a:pt x="2441885" y="1007691"/>
                  </a:lnTo>
                  <a:lnTo>
                    <a:pt x="0" y="1007691"/>
                  </a:lnTo>
                  <a:close/>
                </a:path>
              </a:pathLst>
            </a:custGeom>
            <a:solidFill>
              <a:srgbClr val="497183"/>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648650">
            <a:off x="11970985" y="-2053884"/>
            <a:ext cx="4632681" cy="5258396"/>
          </a:xfrm>
          <a:custGeom>
            <a:avLst/>
            <a:gdLst/>
            <a:ahLst/>
            <a:cxnLst/>
            <a:rect r="r" b="b" t="t" l="l"/>
            <a:pathLst>
              <a:path h="5258396" w="4632681">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l="0" t="0" r="-43679" b="0"/>
            </a:stretch>
          </a:blipFill>
        </p:spPr>
      </p:sp>
      <p:sp>
        <p:nvSpPr>
          <p:cNvPr name="TextBox 10" id="10"/>
          <p:cNvSpPr txBox="true"/>
          <p:nvPr/>
        </p:nvSpPr>
        <p:spPr>
          <a:xfrm rot="0">
            <a:off x="1028700" y="835312"/>
            <a:ext cx="9485505" cy="1089018"/>
          </a:xfrm>
          <a:prstGeom prst="rect">
            <a:avLst/>
          </a:prstGeom>
        </p:spPr>
        <p:txBody>
          <a:bodyPr anchor="t" rtlCol="false" tIns="0" lIns="0" bIns="0" rIns="0">
            <a:spAutoFit/>
          </a:bodyPr>
          <a:lstStyle/>
          <a:p>
            <a:pPr>
              <a:lnSpc>
                <a:spcPts val="8133"/>
              </a:lnSpc>
            </a:pPr>
            <a:r>
              <a:rPr lang="en-US" sz="8299">
                <a:solidFill>
                  <a:srgbClr val="0B1320"/>
                </a:solidFill>
                <a:latin typeface="League Spartan Bold"/>
              </a:rPr>
              <a:t>Literary Review</a:t>
            </a:r>
          </a:p>
        </p:txBody>
      </p:sp>
      <p:sp>
        <p:nvSpPr>
          <p:cNvPr name="Freeform 11" id="11"/>
          <p:cNvSpPr/>
          <p:nvPr/>
        </p:nvSpPr>
        <p:spPr>
          <a:xfrm flipH="false" flipV="false" rot="0">
            <a:off x="1028700" y="1924331"/>
            <a:ext cx="654259" cy="828175"/>
          </a:xfrm>
          <a:custGeom>
            <a:avLst/>
            <a:gdLst/>
            <a:ahLst/>
            <a:cxnLst/>
            <a:rect r="r" b="b" t="t" l="l"/>
            <a:pathLst>
              <a:path h="828175" w="654259">
                <a:moveTo>
                  <a:pt x="0" y="0"/>
                </a:moveTo>
                <a:lnTo>
                  <a:pt x="654259" y="0"/>
                </a:lnTo>
                <a:lnTo>
                  <a:pt x="654259" y="828175"/>
                </a:lnTo>
                <a:lnTo>
                  <a:pt x="0" y="828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895724" y="1981886"/>
            <a:ext cx="12286684" cy="762550"/>
          </a:xfrm>
          <a:prstGeom prst="rect">
            <a:avLst/>
          </a:prstGeom>
        </p:spPr>
        <p:txBody>
          <a:bodyPr anchor="t" rtlCol="false" tIns="0" lIns="0" bIns="0" rIns="0">
            <a:spAutoFit/>
          </a:bodyPr>
          <a:lstStyle/>
          <a:p>
            <a:pPr>
              <a:lnSpc>
                <a:spcPts val="6266"/>
              </a:lnSpc>
            </a:pPr>
            <a:r>
              <a:rPr lang="en-US" sz="4476">
                <a:solidFill>
                  <a:srgbClr val="0B1320"/>
                </a:solidFill>
                <a:latin typeface="League Spartan Bold"/>
              </a:rPr>
              <a:t>Works in the Network Analytics And SDN </a:t>
            </a:r>
          </a:p>
        </p:txBody>
      </p:sp>
      <p:sp>
        <p:nvSpPr>
          <p:cNvPr name="AutoShape 13" id="13"/>
          <p:cNvSpPr/>
          <p:nvPr/>
        </p:nvSpPr>
        <p:spPr>
          <a:xfrm rot="-4499999">
            <a:off x="12637922" y="9427966"/>
            <a:ext cx="4500396" cy="0"/>
          </a:xfrm>
          <a:prstGeom prst="line">
            <a:avLst/>
          </a:prstGeom>
          <a:ln cap="flat" w="38100">
            <a:solidFill>
              <a:srgbClr val="F3F6FA"/>
            </a:solidFill>
            <a:prstDash val="solid"/>
            <a:headEnd type="none" len="sm" w="sm"/>
            <a:tailEnd type="none" len="sm" w="sm"/>
          </a:ln>
        </p:spPr>
      </p:sp>
      <p:graphicFrame>
        <p:nvGraphicFramePr>
          <p:cNvPr name="Table 14" id="14"/>
          <p:cNvGraphicFramePr>
            <a:graphicFrameLocks noGrp="true"/>
          </p:cNvGraphicFramePr>
          <p:nvPr/>
        </p:nvGraphicFramePr>
        <p:xfrm>
          <a:off x="1133617" y="2736888"/>
          <a:ext cx="13754503" cy="5502451"/>
        </p:xfrm>
        <a:graphic>
          <a:graphicData uri="http://schemas.openxmlformats.org/drawingml/2006/table">
            <a:tbl>
              <a:tblPr/>
              <a:tblGrid>
                <a:gridCol w="3107872"/>
                <a:gridCol w="2927816"/>
                <a:gridCol w="2274058"/>
                <a:gridCol w="3033360"/>
                <a:gridCol w="2411397"/>
              </a:tblGrid>
              <a:tr h="703195">
                <a:tc>
                  <a:txBody>
                    <a:bodyPr anchor="t" rtlCol="false"/>
                    <a:lstStyle/>
                    <a:p>
                      <a:pPr algn="ctr">
                        <a:lnSpc>
                          <a:spcPts val="1819"/>
                        </a:lnSpc>
                        <a:defRPr/>
                      </a:pPr>
                      <a:r>
                        <a:rPr lang="en-US" sz="1299" spc="97">
                          <a:solidFill>
                            <a:srgbClr val="000000"/>
                          </a:solidFill>
                          <a:latin typeface="League Spartan"/>
                        </a:rPr>
                        <a:t>RESERCH PAPER</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c>
                  <a:txBody>
                    <a:bodyPr anchor="t" rtlCol="false"/>
                    <a:lstStyle/>
                    <a:p>
                      <a:pPr algn="ctr">
                        <a:lnSpc>
                          <a:spcPts val="1819"/>
                        </a:lnSpc>
                        <a:defRPr/>
                      </a:pPr>
                      <a:r>
                        <a:rPr lang="en-US" sz="1299" spc="97">
                          <a:solidFill>
                            <a:srgbClr val="000000"/>
                          </a:solidFill>
                          <a:latin typeface="League Spartan"/>
                        </a:rPr>
                        <a:t>YEAR/AUTHOR</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c>
                  <a:txBody>
                    <a:bodyPr anchor="t" rtlCol="false"/>
                    <a:lstStyle/>
                    <a:p>
                      <a:pPr algn="ctr">
                        <a:lnSpc>
                          <a:spcPts val="1819"/>
                        </a:lnSpc>
                        <a:defRPr/>
                      </a:pPr>
                      <a:r>
                        <a:rPr lang="en-US" sz="1299" spc="97">
                          <a:solidFill>
                            <a:srgbClr val="000000"/>
                          </a:solidFill>
                          <a:latin typeface="League Spartan"/>
                        </a:rPr>
                        <a:t>GOAL</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c>
                  <a:txBody>
                    <a:bodyPr anchor="t" rtlCol="false"/>
                    <a:lstStyle/>
                    <a:p>
                      <a:pPr algn="ctr">
                        <a:lnSpc>
                          <a:spcPts val="1819"/>
                        </a:lnSpc>
                        <a:defRPr/>
                      </a:pPr>
                      <a:r>
                        <a:rPr lang="en-US" sz="1299" spc="97">
                          <a:solidFill>
                            <a:srgbClr val="000000"/>
                          </a:solidFill>
                          <a:latin typeface="League Spartan"/>
                        </a:rPr>
                        <a:t>METHOD USED</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c>
                  <a:txBody>
                    <a:bodyPr anchor="t" rtlCol="false"/>
                    <a:lstStyle/>
                    <a:p>
                      <a:pPr algn="ctr">
                        <a:lnSpc>
                          <a:spcPts val="1819"/>
                        </a:lnSpc>
                        <a:defRPr/>
                      </a:pPr>
                      <a:r>
                        <a:rPr lang="en-US" sz="1299" spc="97">
                          <a:solidFill>
                            <a:srgbClr val="000000"/>
                          </a:solidFill>
                          <a:latin typeface="League Spartan"/>
                        </a:rPr>
                        <a:t>LIMITATION</a:t>
                      </a:r>
                      <a:r>
                        <a:rPr lang="en-US" sz="1299" spc="97">
                          <a:solidFill>
                            <a:srgbClr val="000000"/>
                          </a:solidFill>
                          <a:latin typeface="League Spartan"/>
                        </a:rPr>
                        <a:t> </a:t>
                      </a:r>
                      <a:endParaRPr lang="en-US" sz="1100"/>
                    </a:p>
                  </a:txBody>
                  <a:tcPr marL="0" marR="0" marT="0" marB="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97183"/>
                    </a:solidFill>
                  </a:tcPr>
                </a:tc>
              </a:tr>
              <a:tr h="1230856">
                <a:tc>
                  <a:txBody>
                    <a:bodyPr anchor="t" rtlCol="false"/>
                    <a:lstStyle/>
                    <a:p>
                      <a:pPr algn="ctr">
                        <a:lnSpc>
                          <a:spcPts val="1620"/>
                        </a:lnSpc>
                        <a:defRPr/>
                      </a:pPr>
                      <a:r>
                        <a:rPr lang="en-US" sz="1200">
                          <a:solidFill>
                            <a:srgbClr val="000000"/>
                          </a:solidFill>
                          <a:latin typeface="Kollektif"/>
                        </a:rPr>
                        <a:t>Characterization of Encrypted and VPN Traffic using Time-related</a:t>
                      </a:r>
                      <a:endParaRPr lang="en-US" sz="1100"/>
                    </a:p>
                    <a:p>
                      <a:pPr algn="ctr">
                        <a:lnSpc>
                          <a:spcPts val="1620"/>
                        </a:lnSpc>
                      </a:pPr>
                      <a:r>
                        <a:rPr lang="en-US" sz="1200">
                          <a:solidFill>
                            <a:srgbClr val="000000"/>
                          </a:solidFill>
                          <a:latin typeface="Kollektif"/>
                        </a:rPr>
                        <a:t>Features</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2016 </a:t>
                      </a:r>
                      <a:endParaRPr lang="en-US" sz="1100"/>
                    </a:p>
                    <a:p>
                      <a:pPr algn="ctr">
                        <a:lnSpc>
                          <a:spcPts val="1620"/>
                        </a:lnSpc>
                      </a:pPr>
                      <a:r>
                        <a:rPr lang="en-US" sz="1200">
                          <a:solidFill>
                            <a:srgbClr val="000000"/>
                          </a:solidFill>
                          <a:latin typeface="Kollektif"/>
                        </a:rPr>
                        <a:t>Gerard Draper-Gil, Arash Habibi Lashkari, Mohammad Saiful Islam Mamun and Ali A. Ghorbani </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 Effectiveness of flow-based time-related features to detect VPN traffic and to characterize encrypted traffic into different categories, according to the type of traffic.</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 C4.5 decision tree and KNN</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marL="259080" indent="-129540" lvl="1">
                        <a:lnSpc>
                          <a:spcPts val="1620"/>
                        </a:lnSpc>
                        <a:buFont typeface="Arial"/>
                        <a:buChar char="•"/>
                        <a:defRPr/>
                      </a:pPr>
                      <a:r>
                        <a:rPr lang="en-US" sz="1200">
                          <a:solidFill>
                            <a:srgbClr val="000000"/>
                          </a:solidFill>
                          <a:latin typeface="Kollektif"/>
                        </a:rPr>
                        <a:t>Proposed set of time-related features achieving accuracy levels around 80%.</a:t>
                      </a:r>
                      <a:endParaRPr lang="en-US" sz="1100"/>
                    </a:p>
                    <a:p>
                      <a:pPr algn="ctr" marL="259080" indent="-129540" lvl="1">
                        <a:lnSpc>
                          <a:spcPts val="1620"/>
                        </a:lnSpc>
                        <a:buFont typeface="Arial"/>
                        <a:buChar char="•"/>
                      </a:pPr>
                      <a:r>
                        <a:rPr lang="en-US" sz="1200">
                          <a:solidFill>
                            <a:srgbClr val="000000"/>
                          </a:solidFill>
                          <a:latin typeface="Kollektif"/>
                        </a:rPr>
                        <a:t>Require Labelled Dataset of previous Network Packet History</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r h="1307061">
                <a:tc>
                  <a:txBody>
                    <a:bodyPr anchor="t" rtlCol="false"/>
                    <a:lstStyle/>
                    <a:p>
                      <a:pPr algn="ctr">
                        <a:lnSpc>
                          <a:spcPts val="1620"/>
                        </a:lnSpc>
                        <a:defRPr/>
                      </a:pPr>
                      <a:r>
                        <a:rPr lang="en-US" sz="1200">
                          <a:solidFill>
                            <a:srgbClr val="000000"/>
                          </a:solidFill>
                          <a:latin typeface="Kollektif"/>
                        </a:rPr>
                        <a:t>Detection of VPN Network Traffic</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2022</a:t>
                      </a:r>
                      <a:endParaRPr lang="en-US" sz="1100"/>
                    </a:p>
                    <a:p>
                      <a:pPr algn="ctr">
                        <a:lnSpc>
                          <a:spcPts val="1620"/>
                        </a:lnSpc>
                      </a:pPr>
                      <a:r>
                        <a:rPr lang="en-US" sz="1200">
                          <a:solidFill>
                            <a:srgbClr val="000000"/>
                          </a:solidFill>
                          <a:latin typeface="Kollektif"/>
                        </a:rPr>
                        <a:t>Avnish Goel, Apoorv Kashy, B. Devesha Reddy </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 Detecting and classifying the network traffic as VPN/Non-VPN over the standardized Dataset using various Machine Learning algorithms.</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Multilayer Perceptrons (MLPs) and Random Forest Model</a:t>
                      </a:r>
                      <a:endParaRPr lang="en-US" sz="1100"/>
                    </a:p>
                    <a:p>
                      <a:pPr algn="ctr">
                        <a:lnSpc>
                          <a:spcPts val="1620"/>
                        </a:lnSpc>
                      </a:pP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marL="259080" indent="-129540" lvl="1">
                        <a:lnSpc>
                          <a:spcPts val="1620"/>
                        </a:lnSpc>
                        <a:buFont typeface="Arial"/>
                        <a:buChar char="•"/>
                        <a:defRPr/>
                      </a:pPr>
                      <a:r>
                        <a:rPr lang="en-US" sz="1200">
                          <a:solidFill>
                            <a:srgbClr val="000000"/>
                          </a:solidFill>
                          <a:latin typeface="Kollektif"/>
                        </a:rPr>
                        <a:t>The precision and recall for the same were 0.99907 and 0.92849 respectively.</a:t>
                      </a:r>
                      <a:endParaRPr lang="en-US" sz="1100"/>
                    </a:p>
                    <a:p>
                      <a:pPr algn="ctr" marL="259080" indent="-129540" lvl="1">
                        <a:lnSpc>
                          <a:spcPts val="1620"/>
                        </a:lnSpc>
                        <a:buFont typeface="Arial"/>
                        <a:buChar char="•"/>
                      </a:pPr>
                      <a:r>
                        <a:rPr lang="en-US" sz="1200">
                          <a:solidFill>
                            <a:srgbClr val="000000"/>
                          </a:solidFill>
                          <a:latin typeface="Kollektif"/>
                        </a:rPr>
                        <a:t>Require Labelled Dataset of previous Network Packet History</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r h="1030484">
                <a:tc>
                  <a:txBody>
                    <a:bodyPr anchor="t" rtlCol="false"/>
                    <a:lstStyle/>
                    <a:p>
                      <a:pPr algn="ctr">
                        <a:lnSpc>
                          <a:spcPts val="1620"/>
                        </a:lnSpc>
                        <a:defRPr/>
                      </a:pPr>
                      <a:r>
                        <a:rPr lang="en-US" sz="1200">
                          <a:solidFill>
                            <a:srgbClr val="000000"/>
                          </a:solidFill>
                          <a:latin typeface="Kollektif"/>
                        </a:rPr>
                        <a:t>A Survey on Encrypted Network Traffic Analysis Applications, Techniques, and Countermeasures</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2021</a:t>
                      </a:r>
                      <a:endParaRPr lang="en-US" sz="1100"/>
                    </a:p>
                    <a:p>
                      <a:pPr algn="ctr">
                        <a:lnSpc>
                          <a:spcPts val="1620"/>
                        </a:lnSpc>
                      </a:pPr>
                      <a:r>
                        <a:rPr lang="en-US" sz="1200">
                          <a:solidFill>
                            <a:srgbClr val="000000"/>
                          </a:solidFill>
                          <a:latin typeface="Kollektif"/>
                        </a:rPr>
                        <a:t>EVA PAPADOGIANNAKI, SOTIRIS IOANNIDIS</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E</a:t>
                      </a:r>
                      <a:r>
                        <a:rPr lang="en-US" sz="1200">
                          <a:solidFill>
                            <a:srgbClr val="000000"/>
                          </a:solidFill>
                          <a:latin typeface="Kollektif"/>
                        </a:rPr>
                        <a:t>xamine the literature that deals with network traffic analysis and inspection after the ascent of encryption in communication channels</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Use traditional deep packet inspection systems</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Only for Normal traffic. Not for VPN.</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r h="1230856">
                <a:tc>
                  <a:txBody>
                    <a:bodyPr anchor="t" rtlCol="false"/>
                    <a:lstStyle/>
                    <a:p>
                      <a:pPr algn="ctr">
                        <a:lnSpc>
                          <a:spcPts val="1620"/>
                        </a:lnSpc>
                        <a:defRPr/>
                      </a:pPr>
                      <a:r>
                        <a:rPr lang="en-US" sz="1200">
                          <a:solidFill>
                            <a:srgbClr val="000000"/>
                          </a:solidFill>
                          <a:latin typeface="Kollektif"/>
                        </a:rPr>
                        <a:t>Lightweight Anti DDoS Security Tool: Edge Level Filtering in SDN using P4</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2023</a:t>
                      </a:r>
                      <a:endParaRPr lang="en-US" sz="1100"/>
                    </a:p>
                    <a:p>
                      <a:pPr algn="ctr">
                        <a:lnSpc>
                          <a:spcPts val="1620"/>
                        </a:lnSpc>
                      </a:pPr>
                      <a:r>
                        <a:rPr lang="en-US" sz="1200">
                          <a:solidFill>
                            <a:srgbClr val="000000"/>
                          </a:solidFill>
                          <a:latin typeface="Kollektif"/>
                          <a:hlinkClick r:id="rId8" tooltip="https://ieeexplore.ieee.org/author/37089376153"/>
                        </a:rPr>
                        <a:t>Masumi Arafune</a:t>
                      </a:r>
                      <a:r>
                        <a:rPr lang="en-US" sz="1200">
                          <a:solidFill>
                            <a:srgbClr val="000000"/>
                          </a:solidFill>
                          <a:latin typeface="Kollektif"/>
                        </a:rPr>
                        <a:t>; </a:t>
                      </a:r>
                      <a:r>
                        <a:rPr lang="en-US" sz="1200">
                          <a:solidFill>
                            <a:srgbClr val="000000"/>
                          </a:solidFill>
                          <a:latin typeface="Kollektif"/>
                          <a:hlinkClick r:id="rId9" tooltip="https://ieeexplore.ieee.org/author/37085903796"/>
                        </a:rPr>
                        <a:t>Bhargavi Goswami</a:t>
                      </a:r>
                      <a:r>
                        <a:rPr lang="en-US" sz="1200">
                          <a:solidFill>
                            <a:srgbClr val="000000"/>
                          </a:solidFill>
                          <a:latin typeface="Kollektif"/>
                        </a:rPr>
                        <a:t>; </a:t>
                      </a:r>
                      <a:r>
                        <a:rPr lang="en-US" sz="1200">
                          <a:solidFill>
                            <a:srgbClr val="000000"/>
                          </a:solidFill>
                          <a:latin typeface="Kollektif"/>
                          <a:hlinkClick r:id="rId10" tooltip="https://ieeexplore.ieee.org/author/37089439092"/>
                        </a:rPr>
                        <a:t>Manasa Kulkarni</a:t>
                      </a:r>
                      <a:r>
                        <a:rPr lang="en-US" sz="1200">
                          <a:solidFill>
                            <a:srgbClr val="000000"/>
                          </a:solidFill>
                          <a:latin typeface="Kollektif"/>
                        </a:rPr>
                        <a:t>; </a:t>
                      </a:r>
                      <a:r>
                        <a:rPr lang="en-US" sz="1200">
                          <a:solidFill>
                            <a:srgbClr val="000000"/>
                          </a:solidFill>
                          <a:latin typeface="Kollektif"/>
                          <a:hlinkClick r:id="rId11" tooltip="https://ieeexplore.ieee.org/author/37089375859"/>
                        </a:rPr>
                        <a:t>Nagarajan Venkatachalam</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D</a:t>
                      </a:r>
                      <a:r>
                        <a:rPr lang="en-US" sz="1200">
                          <a:solidFill>
                            <a:srgbClr val="000000"/>
                          </a:solidFill>
                          <a:latin typeface="Kollektif"/>
                        </a:rPr>
                        <a:t>efense mechanism by enabling edge-level filtering without involving the control plane.</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a:lnSpc>
                          <a:spcPts val="1620"/>
                        </a:lnSpc>
                        <a:defRPr/>
                      </a:pPr>
                      <a:r>
                        <a:rPr lang="en-US" sz="1200">
                          <a:solidFill>
                            <a:srgbClr val="000000"/>
                          </a:solidFill>
                          <a:latin typeface="Kollektif"/>
                        </a:rPr>
                        <a:t>By implementing filtering functions in edge switches, it can provide an efficient and effective defense layer in SDN network systems so that SDN switch can become the first line of defense against packet injection attacks.</a:t>
                      </a:r>
                      <a:endParaRPr lang="en-US" sz="1100"/>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c>
                  <a:txBody>
                    <a:bodyPr anchor="t" rtlCol="false"/>
                    <a:lstStyle/>
                    <a:p>
                      <a:pPr algn="ctr" marL="259080" indent="-129540" lvl="1">
                        <a:lnSpc>
                          <a:spcPts val="1620"/>
                        </a:lnSpc>
                        <a:buFont typeface="Arial"/>
                        <a:buChar char="•"/>
                        <a:defRPr/>
                      </a:pPr>
                      <a:r>
                        <a:rPr lang="en-US" sz="1200">
                          <a:solidFill>
                            <a:srgbClr val="000000"/>
                          </a:solidFill>
                          <a:latin typeface="Kollektif"/>
                        </a:rPr>
                        <a:t>Only for DDoS Attack</a:t>
                      </a:r>
                      <a:endParaRPr lang="en-US" sz="1100"/>
                    </a:p>
                    <a:p>
                      <a:pPr algn="ctr" marL="259080" indent="-129540" lvl="1">
                        <a:lnSpc>
                          <a:spcPts val="1620"/>
                        </a:lnSpc>
                        <a:buFont typeface="Arial"/>
                        <a:buChar char="•"/>
                      </a:pPr>
                      <a:r>
                        <a:rPr lang="en-US" sz="1200">
                          <a:solidFill>
                            <a:srgbClr val="000000"/>
                          </a:solidFill>
                          <a:latin typeface="Kollektif"/>
                        </a:rPr>
                        <a:t>Isolates Data Plan from control Plane</a:t>
                      </a:r>
                    </a:p>
                  </a:txBody>
                  <a:tcPr marL="0" marR="0" marT="0" marB="0" anchor="t">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2F9FD"/>
                    </a:solidFill>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4484591">
            <a:off x="8757363" y="-5220173"/>
            <a:ext cx="3112322" cy="9830537"/>
            <a:chOff x="0" y="0"/>
            <a:chExt cx="819706" cy="2589113"/>
          </a:xfrm>
        </p:grpSpPr>
        <p:sp>
          <p:nvSpPr>
            <p:cNvPr name="Freeform 3" id="3"/>
            <p:cNvSpPr/>
            <p:nvPr/>
          </p:nvSpPr>
          <p:spPr>
            <a:xfrm flipH="false" flipV="false" rot="0">
              <a:off x="0" y="0"/>
              <a:ext cx="819706" cy="2589113"/>
            </a:xfrm>
            <a:custGeom>
              <a:avLst/>
              <a:gdLst/>
              <a:ahLst/>
              <a:cxnLst/>
              <a:rect r="r" b="b" t="t" l="l"/>
              <a:pathLst>
                <a:path h="2589113" w="819706">
                  <a:moveTo>
                    <a:pt x="0" y="0"/>
                  </a:moveTo>
                  <a:lnTo>
                    <a:pt x="819706" y="0"/>
                  </a:lnTo>
                  <a:lnTo>
                    <a:pt x="819706" y="2589113"/>
                  </a:lnTo>
                  <a:lnTo>
                    <a:pt x="0" y="2589113"/>
                  </a:lnTo>
                  <a:close/>
                </a:path>
              </a:pathLst>
            </a:custGeom>
            <a:solidFill>
              <a:srgbClr val="49718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995542">
            <a:off x="13963792" y="-1538917"/>
            <a:ext cx="6190387" cy="12187601"/>
            <a:chOff x="0" y="0"/>
            <a:chExt cx="1630390" cy="3209903"/>
          </a:xfrm>
        </p:grpSpPr>
        <p:sp>
          <p:nvSpPr>
            <p:cNvPr name="Freeform 6" id="6"/>
            <p:cNvSpPr/>
            <p:nvPr/>
          </p:nvSpPr>
          <p:spPr>
            <a:xfrm flipH="false" flipV="false" rot="0">
              <a:off x="0" y="0"/>
              <a:ext cx="1630390" cy="3209903"/>
            </a:xfrm>
            <a:custGeom>
              <a:avLst/>
              <a:gdLst/>
              <a:ahLst/>
              <a:cxnLst/>
              <a:rect r="r" b="b" t="t" l="l"/>
              <a:pathLst>
                <a:path h="3209903" w="1630390">
                  <a:moveTo>
                    <a:pt x="0" y="0"/>
                  </a:moveTo>
                  <a:lnTo>
                    <a:pt x="1630390" y="0"/>
                  </a:lnTo>
                  <a:lnTo>
                    <a:pt x="1630390" y="3209903"/>
                  </a:lnTo>
                  <a:lnTo>
                    <a:pt x="0" y="3209903"/>
                  </a:lnTo>
                  <a:close/>
                </a:path>
              </a:pathLst>
            </a:custGeom>
            <a:solidFill>
              <a:srgbClr val="0B132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8100000">
            <a:off x="15504676" y="-466775"/>
            <a:ext cx="4655245" cy="5019188"/>
          </a:xfrm>
          <a:custGeom>
            <a:avLst/>
            <a:gdLst/>
            <a:ahLst/>
            <a:cxnLst/>
            <a:rect r="r" b="b" t="t" l="l"/>
            <a:pathLst>
              <a:path h="5019188" w="4655245">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46201" r="-61881" b="0"/>
            </a:stretch>
          </a:blipFill>
        </p:spPr>
      </p:sp>
      <p:sp>
        <p:nvSpPr>
          <p:cNvPr name="TextBox 9" id="9"/>
          <p:cNvSpPr txBox="true"/>
          <p:nvPr/>
        </p:nvSpPr>
        <p:spPr>
          <a:xfrm rot="0">
            <a:off x="1063906" y="1057275"/>
            <a:ext cx="7303501" cy="2413022"/>
          </a:xfrm>
          <a:prstGeom prst="rect">
            <a:avLst/>
          </a:prstGeom>
        </p:spPr>
        <p:txBody>
          <a:bodyPr anchor="t" rtlCol="false" tIns="0" lIns="0" bIns="0" rIns="0">
            <a:spAutoFit/>
          </a:bodyPr>
          <a:lstStyle/>
          <a:p>
            <a:pPr>
              <a:lnSpc>
                <a:spcPts val="9475"/>
              </a:lnSpc>
            </a:pPr>
            <a:r>
              <a:rPr lang="en-US" sz="8168">
                <a:solidFill>
                  <a:srgbClr val="0B1320"/>
                </a:solidFill>
                <a:latin typeface="League Spartan Bold"/>
              </a:rPr>
              <a:t>Value Proposition</a:t>
            </a:r>
          </a:p>
        </p:txBody>
      </p:sp>
      <p:sp>
        <p:nvSpPr>
          <p:cNvPr name="TextBox 10" id="10"/>
          <p:cNvSpPr txBox="true"/>
          <p:nvPr/>
        </p:nvSpPr>
        <p:spPr>
          <a:xfrm rot="0">
            <a:off x="6024132" y="5570717"/>
            <a:ext cx="2607040" cy="579032"/>
          </a:xfrm>
          <a:prstGeom prst="rect">
            <a:avLst/>
          </a:prstGeom>
        </p:spPr>
        <p:txBody>
          <a:bodyPr anchor="t" rtlCol="false" tIns="0" lIns="0" bIns="0" rIns="0">
            <a:spAutoFit/>
          </a:bodyPr>
          <a:lstStyle/>
          <a:p>
            <a:pPr algn="ctr">
              <a:lnSpc>
                <a:spcPts val="4834"/>
              </a:lnSpc>
            </a:pPr>
            <a:r>
              <a:rPr lang="en-US" sz="3453">
                <a:solidFill>
                  <a:srgbClr val="F3F6FA"/>
                </a:solidFill>
                <a:latin typeface="League Spartan Bold"/>
              </a:rPr>
              <a:t>Overview</a:t>
            </a:r>
          </a:p>
        </p:txBody>
      </p:sp>
      <p:grpSp>
        <p:nvGrpSpPr>
          <p:cNvPr name="Group 11" id="11"/>
          <p:cNvGrpSpPr/>
          <p:nvPr/>
        </p:nvGrpSpPr>
        <p:grpSpPr>
          <a:xfrm rot="0">
            <a:off x="1028700" y="3470297"/>
            <a:ext cx="11323823" cy="6420261"/>
            <a:chOff x="0" y="0"/>
            <a:chExt cx="2982406" cy="1690933"/>
          </a:xfrm>
        </p:grpSpPr>
        <p:sp>
          <p:nvSpPr>
            <p:cNvPr name="Freeform 12" id="12"/>
            <p:cNvSpPr/>
            <p:nvPr/>
          </p:nvSpPr>
          <p:spPr>
            <a:xfrm flipH="false" flipV="false" rot="0">
              <a:off x="0" y="0"/>
              <a:ext cx="2982406" cy="1690933"/>
            </a:xfrm>
            <a:custGeom>
              <a:avLst/>
              <a:gdLst/>
              <a:ahLst/>
              <a:cxnLst/>
              <a:rect r="r" b="b" t="t" l="l"/>
              <a:pathLst>
                <a:path h="1690933" w="2982406">
                  <a:moveTo>
                    <a:pt x="4786" y="0"/>
                  </a:moveTo>
                  <a:lnTo>
                    <a:pt x="2977620" y="0"/>
                  </a:lnTo>
                  <a:cubicBezTo>
                    <a:pt x="2978889" y="0"/>
                    <a:pt x="2980107" y="504"/>
                    <a:pt x="2981004" y="1402"/>
                  </a:cubicBezTo>
                  <a:cubicBezTo>
                    <a:pt x="2981902" y="2299"/>
                    <a:pt x="2982406" y="3517"/>
                    <a:pt x="2982406" y="4786"/>
                  </a:cubicBezTo>
                  <a:lnTo>
                    <a:pt x="2982406" y="1686147"/>
                  </a:lnTo>
                  <a:cubicBezTo>
                    <a:pt x="2982406" y="1688790"/>
                    <a:pt x="2980263" y="1690933"/>
                    <a:pt x="2977620" y="1690933"/>
                  </a:cubicBezTo>
                  <a:lnTo>
                    <a:pt x="4786" y="1690933"/>
                  </a:lnTo>
                  <a:cubicBezTo>
                    <a:pt x="2143" y="1690933"/>
                    <a:pt x="0" y="1688790"/>
                    <a:pt x="0" y="1686147"/>
                  </a:cubicBezTo>
                  <a:lnTo>
                    <a:pt x="0" y="4786"/>
                  </a:lnTo>
                  <a:cubicBezTo>
                    <a:pt x="0" y="2143"/>
                    <a:pt x="2143" y="0"/>
                    <a:pt x="4786" y="0"/>
                  </a:cubicBezTo>
                  <a:close/>
                </a:path>
              </a:pathLst>
            </a:custGeom>
            <a:solidFill>
              <a:srgbClr val="F3F6FA"/>
            </a:solidFill>
          </p:spPr>
        </p:sp>
        <p:sp>
          <p:nvSpPr>
            <p:cNvPr name="TextBox 13" id="13"/>
            <p:cNvSpPr txBox="true"/>
            <p:nvPr/>
          </p:nvSpPr>
          <p:spPr>
            <a:xfrm>
              <a:off x="0" y="-57150"/>
              <a:ext cx="812800" cy="869950"/>
            </a:xfrm>
            <a:prstGeom prst="rect">
              <a:avLst/>
            </a:prstGeom>
          </p:spPr>
          <p:txBody>
            <a:bodyPr anchor="t" rtlCol="false" tIns="50800" lIns="50800" bIns="50800" rIns="50800"/>
            <a:lstStyle/>
            <a:p>
              <a:pPr>
                <a:lnSpc>
                  <a:spcPts val="3779"/>
                </a:lnSpc>
              </a:pPr>
              <a:r>
                <a:rPr lang="en-US" sz="2699">
                  <a:solidFill>
                    <a:srgbClr val="000000"/>
                  </a:solidFill>
                  <a:latin typeface="Kollektif"/>
                </a:rPr>
                <a:t>The value of our project lies in its potential to significantly enhance network security and policy enforcement. By providing network administrators with a tool that can accurately identify and monitor VPN usage full filling few UNSDGs , organizations can:</a:t>
              </a:r>
            </a:p>
            <a:p>
              <a:pPr>
                <a:lnSpc>
                  <a:spcPts val="3779"/>
                </a:lnSpc>
              </a:pPr>
            </a:p>
            <a:p>
              <a:pPr>
                <a:lnSpc>
                  <a:spcPts val="2659"/>
                </a:lnSpc>
              </a:pPr>
            </a:p>
          </p:txBody>
        </p:sp>
      </p:grpSp>
      <p:grpSp>
        <p:nvGrpSpPr>
          <p:cNvPr name="Group 14" id="14"/>
          <p:cNvGrpSpPr/>
          <p:nvPr/>
        </p:nvGrpSpPr>
        <p:grpSpPr>
          <a:xfrm rot="0">
            <a:off x="1289261" y="5563757"/>
            <a:ext cx="8031767" cy="771525"/>
            <a:chOff x="0" y="0"/>
            <a:chExt cx="4230725" cy="406400"/>
          </a:xfrm>
        </p:grpSpPr>
        <p:sp>
          <p:nvSpPr>
            <p:cNvPr name="Freeform 15" id="15"/>
            <p:cNvSpPr/>
            <p:nvPr/>
          </p:nvSpPr>
          <p:spPr>
            <a:xfrm flipH="false" flipV="false" rot="0">
              <a:off x="203200" y="-326"/>
              <a:ext cx="3824325" cy="407051"/>
            </a:xfrm>
            <a:custGeom>
              <a:avLst/>
              <a:gdLst/>
              <a:ahLst/>
              <a:cxnLst/>
              <a:rect r="r" b="b" t="t" l="l"/>
              <a:pathLst>
                <a:path h="407051" w="3824325">
                  <a:moveTo>
                    <a:pt x="3824325" y="326"/>
                  </a:moveTo>
                  <a:cubicBezTo>
                    <a:pt x="3751512" y="0"/>
                    <a:pt x="3684091" y="38659"/>
                    <a:pt x="3647590" y="101663"/>
                  </a:cubicBezTo>
                  <a:cubicBezTo>
                    <a:pt x="3611089" y="164667"/>
                    <a:pt x="3611089" y="242385"/>
                    <a:pt x="3647590" y="305389"/>
                  </a:cubicBezTo>
                  <a:cubicBezTo>
                    <a:pt x="3684091" y="368393"/>
                    <a:pt x="3751512" y="407052"/>
                    <a:pt x="382432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6" id="16"/>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63906" y="5463247"/>
            <a:ext cx="972544" cy="972544"/>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AFC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22672" y="6679176"/>
            <a:ext cx="7998357" cy="771525"/>
            <a:chOff x="0" y="0"/>
            <a:chExt cx="4213126" cy="406400"/>
          </a:xfrm>
        </p:grpSpPr>
        <p:sp>
          <p:nvSpPr>
            <p:cNvPr name="Freeform 21" id="21"/>
            <p:cNvSpPr/>
            <p:nvPr/>
          </p:nvSpPr>
          <p:spPr>
            <a:xfrm flipH="false" flipV="false" rot="0">
              <a:off x="203200" y="-326"/>
              <a:ext cx="3806726" cy="407051"/>
            </a:xfrm>
            <a:custGeom>
              <a:avLst/>
              <a:gdLst/>
              <a:ahLst/>
              <a:cxnLst/>
              <a:rect r="r" b="b" t="t" l="l"/>
              <a:pathLst>
                <a:path h="407051" w="3806726">
                  <a:moveTo>
                    <a:pt x="3806726" y="326"/>
                  </a:moveTo>
                  <a:cubicBezTo>
                    <a:pt x="3733913" y="0"/>
                    <a:pt x="3666492" y="38659"/>
                    <a:pt x="3629991" y="101663"/>
                  </a:cubicBezTo>
                  <a:cubicBezTo>
                    <a:pt x="3593490" y="164667"/>
                    <a:pt x="3593490" y="242385"/>
                    <a:pt x="3629991" y="305389"/>
                  </a:cubicBezTo>
                  <a:cubicBezTo>
                    <a:pt x="3666492" y="368393"/>
                    <a:pt x="3733913" y="407052"/>
                    <a:pt x="38067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22" id="2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63906" y="6578667"/>
            <a:ext cx="972544" cy="972544"/>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AFC2"/>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22672" y="7794595"/>
            <a:ext cx="7998357" cy="771525"/>
            <a:chOff x="0" y="0"/>
            <a:chExt cx="4213126" cy="406400"/>
          </a:xfrm>
        </p:grpSpPr>
        <p:sp>
          <p:nvSpPr>
            <p:cNvPr name="Freeform 27" id="27"/>
            <p:cNvSpPr/>
            <p:nvPr/>
          </p:nvSpPr>
          <p:spPr>
            <a:xfrm flipH="false" flipV="false" rot="0">
              <a:off x="203200" y="-326"/>
              <a:ext cx="3806726" cy="407051"/>
            </a:xfrm>
            <a:custGeom>
              <a:avLst/>
              <a:gdLst/>
              <a:ahLst/>
              <a:cxnLst/>
              <a:rect r="r" b="b" t="t" l="l"/>
              <a:pathLst>
                <a:path h="407051" w="3806726">
                  <a:moveTo>
                    <a:pt x="3806726" y="326"/>
                  </a:moveTo>
                  <a:cubicBezTo>
                    <a:pt x="3733913" y="0"/>
                    <a:pt x="3666492" y="38659"/>
                    <a:pt x="3629991" y="101663"/>
                  </a:cubicBezTo>
                  <a:cubicBezTo>
                    <a:pt x="3593490" y="164667"/>
                    <a:pt x="3593490" y="242385"/>
                    <a:pt x="3629991" y="305389"/>
                  </a:cubicBezTo>
                  <a:cubicBezTo>
                    <a:pt x="3666492" y="368393"/>
                    <a:pt x="3733913" y="407052"/>
                    <a:pt x="38067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063906" y="7694086"/>
            <a:ext cx="972544" cy="972544"/>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AFC2"/>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322672" y="8910015"/>
            <a:ext cx="7998357" cy="771525"/>
            <a:chOff x="0" y="0"/>
            <a:chExt cx="4213126" cy="406400"/>
          </a:xfrm>
        </p:grpSpPr>
        <p:sp>
          <p:nvSpPr>
            <p:cNvPr name="Freeform 33" id="33"/>
            <p:cNvSpPr/>
            <p:nvPr/>
          </p:nvSpPr>
          <p:spPr>
            <a:xfrm flipH="false" flipV="false" rot="0">
              <a:off x="203200" y="-326"/>
              <a:ext cx="3806726" cy="407051"/>
            </a:xfrm>
            <a:custGeom>
              <a:avLst/>
              <a:gdLst/>
              <a:ahLst/>
              <a:cxnLst/>
              <a:rect r="r" b="b" t="t" l="l"/>
              <a:pathLst>
                <a:path h="407051" w="3806726">
                  <a:moveTo>
                    <a:pt x="3806726" y="326"/>
                  </a:moveTo>
                  <a:cubicBezTo>
                    <a:pt x="3733913" y="0"/>
                    <a:pt x="3666492" y="38659"/>
                    <a:pt x="3629991" y="101663"/>
                  </a:cubicBezTo>
                  <a:cubicBezTo>
                    <a:pt x="3593490" y="164667"/>
                    <a:pt x="3593490" y="242385"/>
                    <a:pt x="3629991" y="305389"/>
                  </a:cubicBezTo>
                  <a:cubicBezTo>
                    <a:pt x="3666492" y="368393"/>
                    <a:pt x="3733913" y="407052"/>
                    <a:pt x="380672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34" id="3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63906" y="8809505"/>
            <a:ext cx="972544" cy="972544"/>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AFC2"/>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2397942" y="5744732"/>
            <a:ext cx="5770135"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Prevent data breaches.</a:t>
            </a:r>
          </a:p>
        </p:txBody>
      </p:sp>
      <p:sp>
        <p:nvSpPr>
          <p:cNvPr name="TextBox 39" id="39"/>
          <p:cNvSpPr txBox="true"/>
          <p:nvPr/>
        </p:nvSpPr>
        <p:spPr>
          <a:xfrm rot="0">
            <a:off x="2397942" y="6860151"/>
            <a:ext cx="6746058"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Industry, Innovation, and Infrastructure</a:t>
            </a:r>
          </a:p>
        </p:txBody>
      </p:sp>
      <p:sp>
        <p:nvSpPr>
          <p:cNvPr name="TextBox 40" id="40"/>
          <p:cNvSpPr txBox="true"/>
          <p:nvPr/>
        </p:nvSpPr>
        <p:spPr>
          <a:xfrm rot="0">
            <a:off x="2397942" y="7975570"/>
            <a:ext cx="6746058"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Peace, Justice, and Strong Institutions</a:t>
            </a:r>
          </a:p>
        </p:txBody>
      </p:sp>
      <p:sp>
        <p:nvSpPr>
          <p:cNvPr name="TextBox 41" id="41"/>
          <p:cNvSpPr txBox="true"/>
          <p:nvPr/>
        </p:nvSpPr>
        <p:spPr>
          <a:xfrm rot="0">
            <a:off x="1169899" y="5579632"/>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01</a:t>
            </a:r>
          </a:p>
        </p:txBody>
      </p:sp>
      <p:sp>
        <p:nvSpPr>
          <p:cNvPr name="TextBox 42" id="42"/>
          <p:cNvSpPr txBox="true"/>
          <p:nvPr/>
        </p:nvSpPr>
        <p:spPr>
          <a:xfrm rot="0">
            <a:off x="1169899" y="6695051"/>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02</a:t>
            </a:r>
          </a:p>
        </p:txBody>
      </p:sp>
      <p:sp>
        <p:nvSpPr>
          <p:cNvPr name="TextBox 43" id="43"/>
          <p:cNvSpPr txBox="true"/>
          <p:nvPr/>
        </p:nvSpPr>
        <p:spPr>
          <a:xfrm rot="0">
            <a:off x="1169899" y="7810470"/>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03</a:t>
            </a:r>
          </a:p>
        </p:txBody>
      </p:sp>
      <p:sp>
        <p:nvSpPr>
          <p:cNvPr name="TextBox 44" id="44"/>
          <p:cNvSpPr txBox="true"/>
          <p:nvPr/>
        </p:nvSpPr>
        <p:spPr>
          <a:xfrm rot="0">
            <a:off x="1169899" y="8925890"/>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04</a:t>
            </a:r>
          </a:p>
        </p:txBody>
      </p:sp>
      <p:sp>
        <p:nvSpPr>
          <p:cNvPr name="TextBox 45" id="45"/>
          <p:cNvSpPr txBox="true"/>
          <p:nvPr/>
        </p:nvSpPr>
        <p:spPr>
          <a:xfrm rot="0">
            <a:off x="2397942" y="9089995"/>
            <a:ext cx="6103550"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Sustainable Cities and Communities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186689" y="-2827385"/>
            <a:ext cx="6989146" cy="11017126"/>
          </a:xfrm>
          <a:custGeom>
            <a:avLst/>
            <a:gdLst/>
            <a:ahLst/>
            <a:cxnLst/>
            <a:rect r="r" b="b" t="t" l="l"/>
            <a:pathLst>
              <a:path h="11017126" w="698914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61881" b="0"/>
            </a:stretch>
          </a:blipFill>
        </p:spPr>
      </p:sp>
      <p:sp>
        <p:nvSpPr>
          <p:cNvPr name="TextBox 3" id="3"/>
          <p:cNvSpPr txBox="true"/>
          <p:nvPr/>
        </p:nvSpPr>
        <p:spPr>
          <a:xfrm rot="0">
            <a:off x="1028700" y="3360662"/>
            <a:ext cx="14534615" cy="5818407"/>
          </a:xfrm>
          <a:prstGeom prst="rect">
            <a:avLst/>
          </a:prstGeom>
        </p:spPr>
        <p:txBody>
          <a:bodyPr anchor="t" rtlCol="false" tIns="0" lIns="0" bIns="0" rIns="0">
            <a:spAutoFit/>
          </a:bodyPr>
          <a:lstStyle/>
          <a:p>
            <a:pPr>
              <a:lnSpc>
                <a:spcPts val="11619"/>
              </a:lnSpc>
            </a:pPr>
            <a:r>
              <a:rPr lang="en-US" sz="8299">
                <a:solidFill>
                  <a:srgbClr val="F3F6FA"/>
                </a:solidFill>
                <a:latin typeface="League Spartan Bold"/>
              </a:rPr>
              <a:t>Project Development Methodology / Architecture</a:t>
            </a:r>
          </a:p>
          <a:p>
            <a:pPr>
              <a:lnSpc>
                <a:spcPts val="11619"/>
              </a:lnSpc>
            </a:pPr>
          </a:p>
        </p:txBody>
      </p:sp>
      <p:grpSp>
        <p:nvGrpSpPr>
          <p:cNvPr name="Group 4" id="4"/>
          <p:cNvGrpSpPr/>
          <p:nvPr/>
        </p:nvGrpSpPr>
        <p:grpSpPr>
          <a:xfrm rot="-6118598">
            <a:off x="2011723" y="-5612517"/>
            <a:ext cx="1636659" cy="11599048"/>
            <a:chOff x="0" y="0"/>
            <a:chExt cx="431054" cy="3054893"/>
          </a:xfrm>
        </p:grpSpPr>
        <p:sp>
          <p:nvSpPr>
            <p:cNvPr name="Freeform 5" id="5"/>
            <p:cNvSpPr/>
            <p:nvPr/>
          </p:nvSpPr>
          <p:spPr>
            <a:xfrm flipH="false" flipV="false" rot="0">
              <a:off x="0" y="0"/>
              <a:ext cx="431054" cy="3054893"/>
            </a:xfrm>
            <a:custGeom>
              <a:avLst/>
              <a:gdLst/>
              <a:ahLst/>
              <a:cxnLst/>
              <a:rect r="r" b="b" t="t" l="l"/>
              <a:pathLst>
                <a:path h="3054893" w="431054">
                  <a:moveTo>
                    <a:pt x="0" y="0"/>
                  </a:moveTo>
                  <a:lnTo>
                    <a:pt x="431054" y="0"/>
                  </a:lnTo>
                  <a:lnTo>
                    <a:pt x="431054" y="3054893"/>
                  </a:lnTo>
                  <a:lnTo>
                    <a:pt x="0" y="3054893"/>
                  </a:lnTo>
                  <a:close/>
                </a:path>
              </a:pathLst>
            </a:custGeom>
            <a:solidFill>
              <a:srgbClr val="497183"/>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6118598">
            <a:off x="14678426" y="4459320"/>
            <a:ext cx="1769778" cy="11599048"/>
            <a:chOff x="0" y="0"/>
            <a:chExt cx="466114" cy="3054893"/>
          </a:xfrm>
        </p:grpSpPr>
        <p:sp>
          <p:nvSpPr>
            <p:cNvPr name="Freeform 8" id="8"/>
            <p:cNvSpPr/>
            <p:nvPr/>
          </p:nvSpPr>
          <p:spPr>
            <a:xfrm flipH="false" flipV="false" rot="0">
              <a:off x="0" y="0"/>
              <a:ext cx="466114" cy="3054893"/>
            </a:xfrm>
            <a:custGeom>
              <a:avLst/>
              <a:gdLst/>
              <a:ahLst/>
              <a:cxnLst/>
              <a:rect r="r" b="b" t="t" l="l"/>
              <a:pathLst>
                <a:path h="3054893" w="466114">
                  <a:moveTo>
                    <a:pt x="0" y="0"/>
                  </a:moveTo>
                  <a:lnTo>
                    <a:pt x="466114" y="0"/>
                  </a:lnTo>
                  <a:lnTo>
                    <a:pt x="466114" y="3054893"/>
                  </a:lnTo>
                  <a:lnTo>
                    <a:pt x="0" y="3054893"/>
                  </a:lnTo>
                  <a:close/>
                </a:path>
              </a:pathLst>
            </a:custGeom>
            <a:solidFill>
              <a:srgbClr val="F3F6FA"/>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4484591">
            <a:off x="8757363" y="-5220173"/>
            <a:ext cx="3112322" cy="9830537"/>
            <a:chOff x="0" y="0"/>
            <a:chExt cx="819706" cy="2589113"/>
          </a:xfrm>
        </p:grpSpPr>
        <p:sp>
          <p:nvSpPr>
            <p:cNvPr name="Freeform 3" id="3"/>
            <p:cNvSpPr/>
            <p:nvPr/>
          </p:nvSpPr>
          <p:spPr>
            <a:xfrm flipH="false" flipV="false" rot="0">
              <a:off x="0" y="0"/>
              <a:ext cx="819706" cy="2589113"/>
            </a:xfrm>
            <a:custGeom>
              <a:avLst/>
              <a:gdLst/>
              <a:ahLst/>
              <a:cxnLst/>
              <a:rect r="r" b="b" t="t" l="l"/>
              <a:pathLst>
                <a:path h="2589113" w="819706">
                  <a:moveTo>
                    <a:pt x="0" y="0"/>
                  </a:moveTo>
                  <a:lnTo>
                    <a:pt x="819706" y="0"/>
                  </a:lnTo>
                  <a:lnTo>
                    <a:pt x="819706" y="2589113"/>
                  </a:lnTo>
                  <a:lnTo>
                    <a:pt x="0" y="2589113"/>
                  </a:lnTo>
                  <a:close/>
                </a:path>
              </a:pathLst>
            </a:custGeom>
            <a:solidFill>
              <a:srgbClr val="49718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995542">
            <a:off x="13963792" y="-1538917"/>
            <a:ext cx="6190387" cy="12187601"/>
            <a:chOff x="0" y="0"/>
            <a:chExt cx="1630390" cy="3209903"/>
          </a:xfrm>
        </p:grpSpPr>
        <p:sp>
          <p:nvSpPr>
            <p:cNvPr name="Freeform 6" id="6"/>
            <p:cNvSpPr/>
            <p:nvPr/>
          </p:nvSpPr>
          <p:spPr>
            <a:xfrm flipH="false" flipV="false" rot="0">
              <a:off x="0" y="0"/>
              <a:ext cx="1630390" cy="3209903"/>
            </a:xfrm>
            <a:custGeom>
              <a:avLst/>
              <a:gdLst/>
              <a:ahLst/>
              <a:cxnLst/>
              <a:rect r="r" b="b" t="t" l="l"/>
              <a:pathLst>
                <a:path h="3209903" w="1630390">
                  <a:moveTo>
                    <a:pt x="0" y="0"/>
                  </a:moveTo>
                  <a:lnTo>
                    <a:pt x="1630390" y="0"/>
                  </a:lnTo>
                  <a:lnTo>
                    <a:pt x="1630390" y="3209903"/>
                  </a:lnTo>
                  <a:lnTo>
                    <a:pt x="0" y="3209903"/>
                  </a:lnTo>
                  <a:close/>
                </a:path>
              </a:pathLst>
            </a:custGeom>
            <a:solidFill>
              <a:srgbClr val="0B132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8100000">
            <a:off x="15504676" y="-466775"/>
            <a:ext cx="4655245" cy="5019188"/>
          </a:xfrm>
          <a:custGeom>
            <a:avLst/>
            <a:gdLst/>
            <a:ahLst/>
            <a:cxnLst/>
            <a:rect r="r" b="b" t="t" l="l"/>
            <a:pathLst>
              <a:path h="5019188" w="4655245">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46201" r="-61881" b="0"/>
            </a:stretch>
          </a:blipFill>
        </p:spPr>
      </p:sp>
      <p:sp>
        <p:nvSpPr>
          <p:cNvPr name="TextBox 9" id="9"/>
          <p:cNvSpPr txBox="true"/>
          <p:nvPr/>
        </p:nvSpPr>
        <p:spPr>
          <a:xfrm rot="0">
            <a:off x="1063906" y="1318348"/>
            <a:ext cx="10187472" cy="2190591"/>
          </a:xfrm>
          <a:prstGeom prst="rect">
            <a:avLst/>
          </a:prstGeom>
        </p:spPr>
        <p:txBody>
          <a:bodyPr anchor="t" rtlCol="false" tIns="0" lIns="0" bIns="0" rIns="0">
            <a:spAutoFit/>
          </a:bodyPr>
          <a:lstStyle/>
          <a:p>
            <a:pPr>
              <a:lnSpc>
                <a:spcPts val="8663"/>
              </a:lnSpc>
            </a:pPr>
            <a:r>
              <a:rPr lang="en-US" sz="7468">
                <a:solidFill>
                  <a:srgbClr val="0B1320"/>
                </a:solidFill>
                <a:latin typeface="League Spartan Bold"/>
              </a:rPr>
              <a:t>Initial Phases Before Development</a:t>
            </a:r>
          </a:p>
        </p:txBody>
      </p:sp>
      <p:grpSp>
        <p:nvGrpSpPr>
          <p:cNvPr name="Group 10" id="10"/>
          <p:cNvGrpSpPr/>
          <p:nvPr/>
        </p:nvGrpSpPr>
        <p:grpSpPr>
          <a:xfrm rot="0">
            <a:off x="1142106" y="4638486"/>
            <a:ext cx="9171418" cy="771525"/>
            <a:chOff x="0" y="0"/>
            <a:chExt cx="4831035" cy="406400"/>
          </a:xfrm>
        </p:grpSpPr>
        <p:sp>
          <p:nvSpPr>
            <p:cNvPr name="Freeform 11" id="11"/>
            <p:cNvSpPr/>
            <p:nvPr/>
          </p:nvSpPr>
          <p:spPr>
            <a:xfrm flipH="false" flipV="false" rot="0">
              <a:off x="203200" y="-326"/>
              <a:ext cx="4424635" cy="407051"/>
            </a:xfrm>
            <a:custGeom>
              <a:avLst/>
              <a:gdLst/>
              <a:ahLst/>
              <a:cxnLst/>
              <a:rect r="r" b="b" t="t" l="l"/>
              <a:pathLst>
                <a:path h="407051" w="4424635">
                  <a:moveTo>
                    <a:pt x="4424635" y="326"/>
                  </a:moveTo>
                  <a:cubicBezTo>
                    <a:pt x="4351822" y="0"/>
                    <a:pt x="4284401" y="38659"/>
                    <a:pt x="4247900" y="101663"/>
                  </a:cubicBezTo>
                  <a:cubicBezTo>
                    <a:pt x="4211399" y="164667"/>
                    <a:pt x="4211399" y="242385"/>
                    <a:pt x="4247900" y="305389"/>
                  </a:cubicBezTo>
                  <a:cubicBezTo>
                    <a:pt x="4284401" y="368393"/>
                    <a:pt x="4351822" y="407052"/>
                    <a:pt x="442463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2" id="1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16751" y="4537977"/>
            <a:ext cx="972544" cy="972544"/>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75516" y="5753906"/>
            <a:ext cx="9138008" cy="771525"/>
            <a:chOff x="0" y="0"/>
            <a:chExt cx="4813436" cy="406400"/>
          </a:xfrm>
        </p:grpSpPr>
        <p:sp>
          <p:nvSpPr>
            <p:cNvPr name="Freeform 17" id="17"/>
            <p:cNvSpPr/>
            <p:nvPr/>
          </p:nvSpPr>
          <p:spPr>
            <a:xfrm flipH="false" flipV="false" rot="0">
              <a:off x="203200" y="-326"/>
              <a:ext cx="4407036" cy="407051"/>
            </a:xfrm>
            <a:custGeom>
              <a:avLst/>
              <a:gdLst/>
              <a:ahLst/>
              <a:cxnLst/>
              <a:rect r="r" b="b" t="t" l="l"/>
              <a:pathLst>
                <a:path h="407051" w="4407036">
                  <a:moveTo>
                    <a:pt x="4407036" y="326"/>
                  </a:moveTo>
                  <a:cubicBezTo>
                    <a:pt x="4334223" y="0"/>
                    <a:pt x="4266802" y="38659"/>
                    <a:pt x="4230301" y="101663"/>
                  </a:cubicBezTo>
                  <a:cubicBezTo>
                    <a:pt x="4193801" y="164667"/>
                    <a:pt x="4193801" y="242385"/>
                    <a:pt x="4230301" y="305389"/>
                  </a:cubicBezTo>
                  <a:cubicBezTo>
                    <a:pt x="4266802" y="368393"/>
                    <a:pt x="4334223" y="407052"/>
                    <a:pt x="440703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16751" y="5653396"/>
            <a:ext cx="972544" cy="972544"/>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75516" y="6869325"/>
            <a:ext cx="9138008" cy="771525"/>
            <a:chOff x="0" y="0"/>
            <a:chExt cx="4813436" cy="406400"/>
          </a:xfrm>
        </p:grpSpPr>
        <p:sp>
          <p:nvSpPr>
            <p:cNvPr name="Freeform 23" id="23"/>
            <p:cNvSpPr/>
            <p:nvPr/>
          </p:nvSpPr>
          <p:spPr>
            <a:xfrm flipH="false" flipV="false" rot="0">
              <a:off x="203200" y="-326"/>
              <a:ext cx="4407036" cy="407051"/>
            </a:xfrm>
            <a:custGeom>
              <a:avLst/>
              <a:gdLst/>
              <a:ahLst/>
              <a:cxnLst/>
              <a:rect r="r" b="b" t="t" l="l"/>
              <a:pathLst>
                <a:path h="407051" w="4407036">
                  <a:moveTo>
                    <a:pt x="4407036" y="326"/>
                  </a:moveTo>
                  <a:cubicBezTo>
                    <a:pt x="4334223" y="0"/>
                    <a:pt x="4266802" y="38659"/>
                    <a:pt x="4230301" y="101663"/>
                  </a:cubicBezTo>
                  <a:cubicBezTo>
                    <a:pt x="4193801" y="164667"/>
                    <a:pt x="4193801" y="242385"/>
                    <a:pt x="4230301" y="305389"/>
                  </a:cubicBezTo>
                  <a:cubicBezTo>
                    <a:pt x="4266802" y="368393"/>
                    <a:pt x="4334223" y="407052"/>
                    <a:pt x="4407036"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24" id="2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16751" y="6768815"/>
            <a:ext cx="972544" cy="972544"/>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250786" y="4819474"/>
            <a:ext cx="8062738"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Understanding existing VPN detection systems</a:t>
            </a:r>
          </a:p>
        </p:txBody>
      </p:sp>
      <p:sp>
        <p:nvSpPr>
          <p:cNvPr name="TextBox 29" id="29"/>
          <p:cNvSpPr txBox="true"/>
          <p:nvPr/>
        </p:nvSpPr>
        <p:spPr>
          <a:xfrm rot="0">
            <a:off x="2250786" y="5934881"/>
            <a:ext cx="7707649"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Understanding BMV2 and P4 working</a:t>
            </a:r>
          </a:p>
        </p:txBody>
      </p:sp>
      <p:sp>
        <p:nvSpPr>
          <p:cNvPr name="TextBox 30" id="30"/>
          <p:cNvSpPr txBox="true"/>
          <p:nvPr/>
        </p:nvSpPr>
        <p:spPr>
          <a:xfrm rot="0">
            <a:off x="2250786" y="7050300"/>
            <a:ext cx="7707649" cy="390500"/>
          </a:xfrm>
          <a:prstGeom prst="rect">
            <a:avLst/>
          </a:prstGeom>
        </p:spPr>
        <p:txBody>
          <a:bodyPr anchor="t" rtlCol="false" tIns="0" lIns="0" bIns="0" rIns="0">
            <a:spAutoFit/>
          </a:bodyPr>
          <a:lstStyle/>
          <a:p>
            <a:pPr>
              <a:lnSpc>
                <a:spcPts val="2999"/>
              </a:lnSpc>
            </a:pPr>
            <a:r>
              <a:rPr lang="en-US" sz="2499" spc="19">
                <a:solidFill>
                  <a:srgbClr val="000000"/>
                </a:solidFill>
                <a:latin typeface="Poppins Bold"/>
              </a:rPr>
              <a:t>Requirements engineering for web interface</a:t>
            </a:r>
          </a:p>
        </p:txBody>
      </p:sp>
      <p:sp>
        <p:nvSpPr>
          <p:cNvPr name="TextBox 31" id="31"/>
          <p:cNvSpPr txBox="true"/>
          <p:nvPr/>
        </p:nvSpPr>
        <p:spPr>
          <a:xfrm rot="0">
            <a:off x="1022744" y="4654361"/>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01</a:t>
            </a:r>
          </a:p>
        </p:txBody>
      </p:sp>
      <p:sp>
        <p:nvSpPr>
          <p:cNvPr name="TextBox 32" id="32"/>
          <p:cNvSpPr txBox="true"/>
          <p:nvPr/>
        </p:nvSpPr>
        <p:spPr>
          <a:xfrm rot="0">
            <a:off x="1022744" y="5769781"/>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02</a:t>
            </a:r>
          </a:p>
        </p:txBody>
      </p:sp>
      <p:sp>
        <p:nvSpPr>
          <p:cNvPr name="TextBox 33" id="33"/>
          <p:cNvSpPr txBox="true"/>
          <p:nvPr/>
        </p:nvSpPr>
        <p:spPr>
          <a:xfrm rot="0">
            <a:off x="1022744" y="6885200"/>
            <a:ext cx="760558"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352805" y="-2507985"/>
            <a:ext cx="23170616" cy="8171344"/>
            <a:chOff x="0" y="0"/>
            <a:chExt cx="30894155" cy="10895126"/>
          </a:xfrm>
        </p:grpSpPr>
        <p:grpSp>
          <p:nvGrpSpPr>
            <p:cNvPr name="Group 3" id="3"/>
            <p:cNvGrpSpPr/>
            <p:nvPr/>
          </p:nvGrpSpPr>
          <p:grpSpPr>
            <a:xfrm rot="7796778">
              <a:off x="20563602" y="274643"/>
              <a:ext cx="5546727" cy="10345839"/>
              <a:chOff x="0" y="0"/>
              <a:chExt cx="1095650" cy="2043623"/>
            </a:xfrm>
          </p:grpSpPr>
          <p:sp>
            <p:nvSpPr>
              <p:cNvPr name="Freeform 4" id="4"/>
              <p:cNvSpPr/>
              <p:nvPr/>
            </p:nvSpPr>
            <p:spPr>
              <a:xfrm flipH="false" flipV="false" rot="0">
                <a:off x="0" y="0"/>
                <a:ext cx="1095650" cy="2043623"/>
              </a:xfrm>
              <a:custGeom>
                <a:avLst/>
                <a:gdLst/>
                <a:ahLst/>
                <a:cxnLst/>
                <a:rect r="r" b="b" t="t" l="l"/>
                <a:pathLst>
                  <a:path h="2043623" w="1095650">
                    <a:moveTo>
                      <a:pt x="0" y="0"/>
                    </a:moveTo>
                    <a:lnTo>
                      <a:pt x="1095650" y="0"/>
                    </a:lnTo>
                    <a:lnTo>
                      <a:pt x="1095650" y="2043623"/>
                    </a:lnTo>
                    <a:lnTo>
                      <a:pt x="0" y="2043623"/>
                    </a:lnTo>
                    <a:close/>
                  </a:path>
                </a:pathLst>
              </a:custGeom>
              <a:solidFill>
                <a:srgbClr val="F3F6FA"/>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379421">
              <a:off x="87622" y="1688844"/>
              <a:ext cx="19175187" cy="2610418"/>
              <a:chOff x="0" y="0"/>
              <a:chExt cx="3787691" cy="515638"/>
            </a:xfrm>
          </p:grpSpPr>
          <p:sp>
            <p:nvSpPr>
              <p:cNvPr name="Freeform 7" id="7"/>
              <p:cNvSpPr/>
              <p:nvPr/>
            </p:nvSpPr>
            <p:spPr>
              <a:xfrm flipH="false" flipV="false" rot="0">
                <a:off x="0" y="0"/>
                <a:ext cx="3787691" cy="515638"/>
              </a:xfrm>
              <a:custGeom>
                <a:avLst/>
                <a:gdLst/>
                <a:ahLst/>
                <a:cxnLst/>
                <a:rect r="r" b="b" t="t" l="l"/>
                <a:pathLst>
                  <a:path h="515638" w="3787691">
                    <a:moveTo>
                      <a:pt x="0" y="0"/>
                    </a:moveTo>
                    <a:lnTo>
                      <a:pt x="3787691" y="0"/>
                    </a:lnTo>
                    <a:lnTo>
                      <a:pt x="3787691" y="515638"/>
                    </a:lnTo>
                    <a:lnTo>
                      <a:pt x="0" y="515638"/>
                    </a:lnTo>
                    <a:close/>
                  </a:path>
                </a:pathLst>
              </a:custGeom>
              <a:solidFill>
                <a:srgbClr val="497183"/>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3004931">
              <a:off x="22570807" y="857027"/>
              <a:ext cx="5839571" cy="9205028"/>
            </a:xfrm>
            <a:custGeom>
              <a:avLst/>
              <a:gdLst/>
              <a:ahLst/>
              <a:cxnLst/>
              <a:rect r="r" b="b" t="t" l="l"/>
              <a:pathLst>
                <a:path h="9205028" w="5839571">
                  <a:moveTo>
                    <a:pt x="5839571" y="9205028"/>
                  </a:moveTo>
                  <a:lnTo>
                    <a:pt x="0" y="9205028"/>
                  </a:lnTo>
                  <a:lnTo>
                    <a:pt x="0" y="0"/>
                  </a:lnTo>
                  <a:lnTo>
                    <a:pt x="5839571" y="0"/>
                  </a:lnTo>
                  <a:lnTo>
                    <a:pt x="5839571" y="9205028"/>
                  </a:lnTo>
                  <a:close/>
                </a:path>
              </a:pathLst>
            </a:custGeom>
            <a:blipFill>
              <a:blip r:embed="rId2">
                <a:alphaModFix amt="64000"/>
                <a:extLst>
                  <a:ext uri="{96DAC541-7B7A-43D3-8B79-37D633B846F1}">
                    <asvg:svgBlip xmlns:asvg="http://schemas.microsoft.com/office/drawing/2016/SVG/main" r:embed="rId3"/>
                  </a:ext>
                </a:extLst>
              </a:blip>
              <a:stretch>
                <a:fillRect l="0" t="0" r="-61881" b="0"/>
              </a:stretch>
            </a:blipFill>
          </p:spPr>
        </p:sp>
      </p:grpSp>
      <p:grpSp>
        <p:nvGrpSpPr>
          <p:cNvPr name="Group 10" id="10"/>
          <p:cNvGrpSpPr/>
          <p:nvPr/>
        </p:nvGrpSpPr>
        <p:grpSpPr>
          <a:xfrm rot="0">
            <a:off x="9144000" y="7770431"/>
            <a:ext cx="5771252" cy="951505"/>
            <a:chOff x="0" y="0"/>
            <a:chExt cx="2464977" cy="406400"/>
          </a:xfrm>
        </p:grpSpPr>
        <p:sp>
          <p:nvSpPr>
            <p:cNvPr name="Freeform 11" id="11"/>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2" id="1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144000" y="7611847"/>
            <a:ext cx="1268673" cy="1268673"/>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29597" y="3582430"/>
            <a:ext cx="5771252" cy="951505"/>
            <a:chOff x="0" y="0"/>
            <a:chExt cx="2464977" cy="406400"/>
          </a:xfrm>
        </p:grpSpPr>
        <p:sp>
          <p:nvSpPr>
            <p:cNvPr name="Freeform 17" id="17"/>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18" id="1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29597" y="3425792"/>
            <a:ext cx="1268673" cy="1268673"/>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29597" y="4965402"/>
            <a:ext cx="5771252" cy="951505"/>
            <a:chOff x="0" y="0"/>
            <a:chExt cx="2464977" cy="406400"/>
          </a:xfrm>
        </p:grpSpPr>
        <p:sp>
          <p:nvSpPr>
            <p:cNvPr name="Freeform 23" id="23"/>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24" id="2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29597" y="4810159"/>
            <a:ext cx="1268673" cy="1268673"/>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29597" y="6351716"/>
            <a:ext cx="5771252" cy="951505"/>
            <a:chOff x="0" y="0"/>
            <a:chExt cx="2464977" cy="406400"/>
          </a:xfrm>
        </p:grpSpPr>
        <p:sp>
          <p:nvSpPr>
            <p:cNvPr name="Freeform 29" id="29"/>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30" id="30"/>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929597" y="6193132"/>
            <a:ext cx="1268673" cy="1268673"/>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929597" y="7734689"/>
            <a:ext cx="5771252" cy="951505"/>
            <a:chOff x="0" y="0"/>
            <a:chExt cx="2464977" cy="406400"/>
          </a:xfrm>
        </p:grpSpPr>
        <p:sp>
          <p:nvSpPr>
            <p:cNvPr name="Freeform 35" id="35"/>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36" id="36"/>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929597" y="7576105"/>
            <a:ext cx="1268673" cy="1268673"/>
            <a:chOff x="0" y="0"/>
            <a:chExt cx="812800" cy="812800"/>
          </a:xfrm>
        </p:grpSpPr>
        <p:sp>
          <p:nvSpPr>
            <p:cNvPr name="Freeform 38" id="3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9143424" y="3584376"/>
            <a:ext cx="5771252" cy="951505"/>
            <a:chOff x="0" y="0"/>
            <a:chExt cx="2464977" cy="406400"/>
          </a:xfrm>
        </p:grpSpPr>
        <p:sp>
          <p:nvSpPr>
            <p:cNvPr name="Freeform 41" id="41"/>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42" id="4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9143424" y="3425792"/>
            <a:ext cx="1268673" cy="1268673"/>
            <a:chOff x="0" y="0"/>
            <a:chExt cx="812800" cy="812800"/>
          </a:xfrm>
        </p:grpSpPr>
        <p:sp>
          <p:nvSpPr>
            <p:cNvPr name="Freeform 44" id="4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9143424" y="4974516"/>
            <a:ext cx="5771252" cy="951505"/>
            <a:chOff x="0" y="0"/>
            <a:chExt cx="2464977" cy="406400"/>
          </a:xfrm>
        </p:grpSpPr>
        <p:sp>
          <p:nvSpPr>
            <p:cNvPr name="Freeform 47" id="47"/>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48" id="4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9143424" y="4815932"/>
            <a:ext cx="1268673" cy="1268673"/>
            <a:chOff x="0" y="0"/>
            <a:chExt cx="812800" cy="812800"/>
          </a:xfrm>
        </p:grpSpPr>
        <p:sp>
          <p:nvSpPr>
            <p:cNvPr name="Freeform 50" id="5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9143424" y="6322742"/>
            <a:ext cx="5771252" cy="951505"/>
            <a:chOff x="0" y="0"/>
            <a:chExt cx="2464977" cy="406400"/>
          </a:xfrm>
        </p:grpSpPr>
        <p:sp>
          <p:nvSpPr>
            <p:cNvPr name="Freeform 53" id="53"/>
            <p:cNvSpPr/>
            <p:nvPr/>
          </p:nvSpPr>
          <p:spPr>
            <a:xfrm flipH="false" flipV="false" rot="0">
              <a:off x="203200" y="-326"/>
              <a:ext cx="2058577" cy="407051"/>
            </a:xfrm>
            <a:custGeom>
              <a:avLst/>
              <a:gdLst/>
              <a:ahLst/>
              <a:cxnLst/>
              <a:rect r="r" b="b" t="t" l="l"/>
              <a:pathLst>
                <a:path h="407051" w="2058577">
                  <a:moveTo>
                    <a:pt x="2058577" y="326"/>
                  </a:moveTo>
                  <a:cubicBezTo>
                    <a:pt x="1985764" y="0"/>
                    <a:pt x="1918342" y="38659"/>
                    <a:pt x="1881842" y="101663"/>
                  </a:cubicBezTo>
                  <a:cubicBezTo>
                    <a:pt x="1845341" y="164667"/>
                    <a:pt x="1845341" y="242385"/>
                    <a:pt x="1881842" y="305389"/>
                  </a:cubicBezTo>
                  <a:cubicBezTo>
                    <a:pt x="1918342" y="368393"/>
                    <a:pt x="1985764" y="407052"/>
                    <a:pt x="205857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497183"/>
            </a:solidFill>
          </p:spPr>
        </p:sp>
        <p:sp>
          <p:nvSpPr>
            <p:cNvPr name="TextBox 54" id="5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9143424" y="6164158"/>
            <a:ext cx="1268673" cy="1268673"/>
            <a:chOff x="0" y="0"/>
            <a:chExt cx="812800" cy="812800"/>
          </a:xfrm>
        </p:grpSpPr>
        <p:sp>
          <p:nvSpPr>
            <p:cNvPr name="Freeform 56" id="5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58FC2"/>
            </a:solidFill>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8" id="58"/>
          <p:cNvSpPr/>
          <p:nvPr/>
        </p:nvSpPr>
        <p:spPr>
          <a:xfrm flipH="false" flipV="false" rot="0">
            <a:off x="1113434" y="3609629"/>
            <a:ext cx="900999" cy="900999"/>
          </a:xfrm>
          <a:custGeom>
            <a:avLst/>
            <a:gdLst/>
            <a:ahLst/>
            <a:cxnLst/>
            <a:rect r="r" b="b" t="t" l="l"/>
            <a:pathLst>
              <a:path h="900999" w="900999">
                <a:moveTo>
                  <a:pt x="0" y="0"/>
                </a:moveTo>
                <a:lnTo>
                  <a:pt x="900999" y="0"/>
                </a:lnTo>
                <a:lnTo>
                  <a:pt x="900999" y="900999"/>
                </a:lnTo>
                <a:lnTo>
                  <a:pt x="0" y="900999"/>
                </a:lnTo>
                <a:lnTo>
                  <a:pt x="0" y="0"/>
                </a:lnTo>
                <a:close/>
              </a:path>
            </a:pathLst>
          </a:custGeom>
          <a:blipFill>
            <a:blip r:embed="rId4"/>
            <a:stretch>
              <a:fillRect l="0" t="0" r="0" b="0"/>
            </a:stretch>
          </a:blipFill>
        </p:spPr>
      </p:sp>
      <p:sp>
        <p:nvSpPr>
          <p:cNvPr name="Freeform 59" id="59"/>
          <p:cNvSpPr/>
          <p:nvPr/>
        </p:nvSpPr>
        <p:spPr>
          <a:xfrm flipH="false" flipV="false" rot="0">
            <a:off x="1187414" y="5067975"/>
            <a:ext cx="753041" cy="753041"/>
          </a:xfrm>
          <a:custGeom>
            <a:avLst/>
            <a:gdLst/>
            <a:ahLst/>
            <a:cxnLst/>
            <a:rect r="r" b="b" t="t" l="l"/>
            <a:pathLst>
              <a:path h="753041" w="753041">
                <a:moveTo>
                  <a:pt x="0" y="0"/>
                </a:moveTo>
                <a:lnTo>
                  <a:pt x="753040" y="0"/>
                </a:lnTo>
                <a:lnTo>
                  <a:pt x="753040" y="753041"/>
                </a:lnTo>
                <a:lnTo>
                  <a:pt x="0" y="753041"/>
                </a:lnTo>
                <a:lnTo>
                  <a:pt x="0" y="0"/>
                </a:lnTo>
                <a:close/>
              </a:path>
            </a:pathLst>
          </a:custGeom>
          <a:blipFill>
            <a:blip r:embed="rId5"/>
            <a:stretch>
              <a:fillRect l="0" t="0" r="0" b="0"/>
            </a:stretch>
          </a:blipFill>
        </p:spPr>
      </p:sp>
      <p:sp>
        <p:nvSpPr>
          <p:cNvPr name="Freeform 60" id="60"/>
          <p:cNvSpPr/>
          <p:nvPr/>
        </p:nvSpPr>
        <p:spPr>
          <a:xfrm flipH="false" flipV="false" rot="0">
            <a:off x="1136674" y="6359006"/>
            <a:ext cx="854519" cy="936926"/>
          </a:xfrm>
          <a:custGeom>
            <a:avLst/>
            <a:gdLst/>
            <a:ahLst/>
            <a:cxnLst/>
            <a:rect r="r" b="b" t="t" l="l"/>
            <a:pathLst>
              <a:path h="936926" w="854519">
                <a:moveTo>
                  <a:pt x="0" y="0"/>
                </a:moveTo>
                <a:lnTo>
                  <a:pt x="854519" y="0"/>
                </a:lnTo>
                <a:lnTo>
                  <a:pt x="854519" y="936925"/>
                </a:lnTo>
                <a:lnTo>
                  <a:pt x="0" y="936925"/>
                </a:lnTo>
                <a:lnTo>
                  <a:pt x="0" y="0"/>
                </a:lnTo>
                <a:close/>
              </a:path>
            </a:pathLst>
          </a:custGeom>
          <a:blipFill>
            <a:blip r:embed="rId6"/>
            <a:stretch>
              <a:fillRect l="0" t="0" r="0" b="0"/>
            </a:stretch>
          </a:blipFill>
        </p:spPr>
      </p:sp>
      <p:sp>
        <p:nvSpPr>
          <p:cNvPr name="Freeform 61" id="61"/>
          <p:cNvSpPr/>
          <p:nvPr/>
        </p:nvSpPr>
        <p:spPr>
          <a:xfrm flipH="false" flipV="false" rot="0">
            <a:off x="1061705" y="7708213"/>
            <a:ext cx="1004457" cy="1004457"/>
          </a:xfrm>
          <a:custGeom>
            <a:avLst/>
            <a:gdLst/>
            <a:ahLst/>
            <a:cxnLst/>
            <a:rect r="r" b="b" t="t" l="l"/>
            <a:pathLst>
              <a:path h="1004457" w="1004457">
                <a:moveTo>
                  <a:pt x="0" y="0"/>
                </a:moveTo>
                <a:lnTo>
                  <a:pt x="1004458" y="0"/>
                </a:lnTo>
                <a:lnTo>
                  <a:pt x="1004458" y="1004457"/>
                </a:lnTo>
                <a:lnTo>
                  <a:pt x="0" y="1004457"/>
                </a:lnTo>
                <a:lnTo>
                  <a:pt x="0" y="0"/>
                </a:lnTo>
                <a:close/>
              </a:path>
            </a:pathLst>
          </a:custGeom>
          <a:blipFill>
            <a:blip r:embed="rId7"/>
            <a:stretch>
              <a:fillRect l="0" t="0" r="0" b="0"/>
            </a:stretch>
          </a:blipFill>
        </p:spPr>
      </p:sp>
      <p:sp>
        <p:nvSpPr>
          <p:cNvPr name="Freeform 62" id="62"/>
          <p:cNvSpPr/>
          <p:nvPr/>
        </p:nvSpPr>
        <p:spPr>
          <a:xfrm flipH="false" flipV="false" rot="0">
            <a:off x="9383375" y="7851222"/>
            <a:ext cx="789922" cy="789922"/>
          </a:xfrm>
          <a:custGeom>
            <a:avLst/>
            <a:gdLst/>
            <a:ahLst/>
            <a:cxnLst/>
            <a:rect r="r" b="b" t="t" l="l"/>
            <a:pathLst>
              <a:path h="789922" w="789922">
                <a:moveTo>
                  <a:pt x="0" y="0"/>
                </a:moveTo>
                <a:lnTo>
                  <a:pt x="789922" y="0"/>
                </a:lnTo>
                <a:lnTo>
                  <a:pt x="789922" y="789922"/>
                </a:lnTo>
                <a:lnTo>
                  <a:pt x="0" y="789922"/>
                </a:lnTo>
                <a:lnTo>
                  <a:pt x="0" y="0"/>
                </a:lnTo>
                <a:close/>
              </a:path>
            </a:pathLst>
          </a:custGeom>
          <a:blipFill>
            <a:blip r:embed="rId8"/>
            <a:stretch>
              <a:fillRect l="0" t="0" r="0" b="0"/>
            </a:stretch>
          </a:blipFill>
        </p:spPr>
      </p:sp>
      <p:sp>
        <p:nvSpPr>
          <p:cNvPr name="Freeform 63" id="63"/>
          <p:cNvSpPr/>
          <p:nvPr/>
        </p:nvSpPr>
        <p:spPr>
          <a:xfrm flipH="false" flipV="false" rot="0">
            <a:off x="9328471" y="5000978"/>
            <a:ext cx="898580" cy="898580"/>
          </a:xfrm>
          <a:custGeom>
            <a:avLst/>
            <a:gdLst/>
            <a:ahLst/>
            <a:cxnLst/>
            <a:rect r="r" b="b" t="t" l="l"/>
            <a:pathLst>
              <a:path h="898580" w="898580">
                <a:moveTo>
                  <a:pt x="0" y="0"/>
                </a:moveTo>
                <a:lnTo>
                  <a:pt x="898580" y="0"/>
                </a:lnTo>
                <a:lnTo>
                  <a:pt x="898580" y="898580"/>
                </a:lnTo>
                <a:lnTo>
                  <a:pt x="0" y="898580"/>
                </a:lnTo>
                <a:lnTo>
                  <a:pt x="0" y="0"/>
                </a:lnTo>
                <a:close/>
              </a:path>
            </a:pathLst>
          </a:custGeom>
          <a:blipFill>
            <a:blip r:embed="rId9"/>
            <a:stretch>
              <a:fillRect l="0" t="0" r="0" b="0"/>
            </a:stretch>
          </a:blipFill>
        </p:spPr>
      </p:sp>
      <p:sp>
        <p:nvSpPr>
          <p:cNvPr name="Freeform 64" id="64"/>
          <p:cNvSpPr/>
          <p:nvPr/>
        </p:nvSpPr>
        <p:spPr>
          <a:xfrm flipH="false" flipV="false" rot="0">
            <a:off x="9375951" y="3658318"/>
            <a:ext cx="803620" cy="803620"/>
          </a:xfrm>
          <a:custGeom>
            <a:avLst/>
            <a:gdLst/>
            <a:ahLst/>
            <a:cxnLst/>
            <a:rect r="r" b="b" t="t" l="l"/>
            <a:pathLst>
              <a:path h="803620" w="803620">
                <a:moveTo>
                  <a:pt x="0" y="0"/>
                </a:moveTo>
                <a:lnTo>
                  <a:pt x="803620" y="0"/>
                </a:lnTo>
                <a:lnTo>
                  <a:pt x="803620" y="803620"/>
                </a:lnTo>
                <a:lnTo>
                  <a:pt x="0" y="803620"/>
                </a:lnTo>
                <a:lnTo>
                  <a:pt x="0" y="0"/>
                </a:lnTo>
                <a:close/>
              </a:path>
            </a:pathLst>
          </a:custGeom>
          <a:blipFill>
            <a:blip r:embed="rId10"/>
            <a:stretch>
              <a:fillRect l="0" t="0" r="0" b="0"/>
            </a:stretch>
          </a:blipFill>
        </p:spPr>
      </p:sp>
      <p:sp>
        <p:nvSpPr>
          <p:cNvPr name="Freeform 65" id="65"/>
          <p:cNvSpPr/>
          <p:nvPr/>
        </p:nvSpPr>
        <p:spPr>
          <a:xfrm flipH="false" flipV="false" rot="0">
            <a:off x="9382800" y="6419056"/>
            <a:ext cx="789922" cy="758877"/>
          </a:xfrm>
          <a:custGeom>
            <a:avLst/>
            <a:gdLst/>
            <a:ahLst/>
            <a:cxnLst/>
            <a:rect r="r" b="b" t="t" l="l"/>
            <a:pathLst>
              <a:path h="758877" w="789922">
                <a:moveTo>
                  <a:pt x="0" y="0"/>
                </a:moveTo>
                <a:lnTo>
                  <a:pt x="789922" y="0"/>
                </a:lnTo>
                <a:lnTo>
                  <a:pt x="789922" y="758877"/>
                </a:lnTo>
                <a:lnTo>
                  <a:pt x="0" y="758877"/>
                </a:lnTo>
                <a:lnTo>
                  <a:pt x="0" y="0"/>
                </a:lnTo>
                <a:close/>
              </a:path>
            </a:pathLst>
          </a:custGeom>
          <a:blipFill>
            <a:blip r:embed="rId11"/>
            <a:stretch>
              <a:fillRect l="0" t="0" r="0" b="0"/>
            </a:stretch>
          </a:blipFill>
        </p:spPr>
      </p:sp>
      <p:sp>
        <p:nvSpPr>
          <p:cNvPr name="TextBox 66" id="66"/>
          <p:cNvSpPr txBox="true"/>
          <p:nvPr/>
        </p:nvSpPr>
        <p:spPr>
          <a:xfrm rot="0">
            <a:off x="10752643" y="7950908"/>
            <a:ext cx="4402561"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Wireshark</a:t>
            </a:r>
          </a:p>
        </p:txBody>
      </p:sp>
      <p:sp>
        <p:nvSpPr>
          <p:cNvPr name="TextBox 67" id="67"/>
          <p:cNvSpPr txBox="true"/>
          <p:nvPr/>
        </p:nvSpPr>
        <p:spPr>
          <a:xfrm rot="0">
            <a:off x="2543004" y="3774378"/>
            <a:ext cx="3644563"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ReactJS</a:t>
            </a:r>
          </a:p>
        </p:txBody>
      </p:sp>
      <p:sp>
        <p:nvSpPr>
          <p:cNvPr name="TextBox 68" id="68"/>
          <p:cNvSpPr txBox="true"/>
          <p:nvPr/>
        </p:nvSpPr>
        <p:spPr>
          <a:xfrm rot="0">
            <a:off x="2543004" y="5151591"/>
            <a:ext cx="4402561"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Django</a:t>
            </a:r>
          </a:p>
        </p:txBody>
      </p:sp>
      <p:sp>
        <p:nvSpPr>
          <p:cNvPr name="TextBox 69" id="69"/>
          <p:cNvSpPr txBox="true"/>
          <p:nvPr/>
        </p:nvSpPr>
        <p:spPr>
          <a:xfrm rot="0">
            <a:off x="2543004" y="6536032"/>
            <a:ext cx="4569637"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Python</a:t>
            </a:r>
          </a:p>
        </p:txBody>
      </p:sp>
      <p:sp>
        <p:nvSpPr>
          <p:cNvPr name="TextBox 70" id="70"/>
          <p:cNvSpPr txBox="true"/>
          <p:nvPr/>
        </p:nvSpPr>
        <p:spPr>
          <a:xfrm rot="0">
            <a:off x="2527772" y="7950921"/>
            <a:ext cx="4584869"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P4 Language</a:t>
            </a:r>
          </a:p>
        </p:txBody>
      </p:sp>
      <p:sp>
        <p:nvSpPr>
          <p:cNvPr name="TextBox 71" id="71"/>
          <p:cNvSpPr txBox="true"/>
          <p:nvPr/>
        </p:nvSpPr>
        <p:spPr>
          <a:xfrm rot="0">
            <a:off x="929597" y="1045084"/>
            <a:ext cx="7303501" cy="1212972"/>
          </a:xfrm>
          <a:prstGeom prst="rect">
            <a:avLst/>
          </a:prstGeom>
        </p:spPr>
        <p:txBody>
          <a:bodyPr anchor="t" rtlCol="false" tIns="0" lIns="0" bIns="0" rIns="0">
            <a:spAutoFit/>
          </a:bodyPr>
          <a:lstStyle/>
          <a:p>
            <a:pPr>
              <a:lnSpc>
                <a:spcPts val="9475"/>
              </a:lnSpc>
            </a:pPr>
            <a:r>
              <a:rPr lang="en-US" sz="8168">
                <a:solidFill>
                  <a:srgbClr val="FFFFFF"/>
                </a:solidFill>
                <a:latin typeface="League Spartan Bold"/>
              </a:rPr>
              <a:t>Technologies</a:t>
            </a:r>
          </a:p>
        </p:txBody>
      </p:sp>
      <p:sp>
        <p:nvSpPr>
          <p:cNvPr name="TextBox 72" id="72"/>
          <p:cNvSpPr txBox="true"/>
          <p:nvPr/>
        </p:nvSpPr>
        <p:spPr>
          <a:xfrm rot="0">
            <a:off x="10741599" y="3764866"/>
            <a:ext cx="4584869"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Mininet</a:t>
            </a:r>
          </a:p>
        </p:txBody>
      </p:sp>
      <p:sp>
        <p:nvSpPr>
          <p:cNvPr name="TextBox 73" id="73"/>
          <p:cNvSpPr txBox="true"/>
          <p:nvPr/>
        </p:nvSpPr>
        <p:spPr>
          <a:xfrm rot="0">
            <a:off x="10741599" y="5155005"/>
            <a:ext cx="4584869"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ONOS</a:t>
            </a:r>
          </a:p>
        </p:txBody>
      </p:sp>
      <p:sp>
        <p:nvSpPr>
          <p:cNvPr name="TextBox 74" id="74"/>
          <p:cNvSpPr txBox="true"/>
          <p:nvPr/>
        </p:nvSpPr>
        <p:spPr>
          <a:xfrm rot="0">
            <a:off x="10741599" y="6503232"/>
            <a:ext cx="4584869" cy="552425"/>
          </a:xfrm>
          <a:prstGeom prst="rect">
            <a:avLst/>
          </a:prstGeom>
        </p:spPr>
        <p:txBody>
          <a:bodyPr anchor="t" rtlCol="false" tIns="0" lIns="0" bIns="0" rIns="0">
            <a:spAutoFit/>
          </a:bodyPr>
          <a:lstStyle/>
          <a:p>
            <a:pPr>
              <a:lnSpc>
                <a:spcPts val="4079"/>
              </a:lnSpc>
            </a:pPr>
            <a:r>
              <a:rPr lang="en-US" sz="3399" spc="27">
                <a:solidFill>
                  <a:srgbClr val="000000"/>
                </a:solidFill>
                <a:latin typeface="Poppins Bold"/>
              </a:rPr>
              <a:t>OpenFlow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DAFr5b-fWec</dc:identifier>
  <dcterms:modified xsi:type="dcterms:W3CDTF">2011-08-01T06:04:30Z</dcterms:modified>
  <cp:revision>1</cp:revision>
  <dc:title>VPN SpyGlass Proposal Defense </dc:title>
</cp:coreProperties>
</file>